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1" r:id="rId3"/>
    <p:sldMasterId id="2147483738" r:id="rId4"/>
  </p:sldMasterIdLst>
  <p:notesMasterIdLst>
    <p:notesMasterId r:id="rId53"/>
  </p:notesMasterIdLst>
  <p:sldIdLst>
    <p:sldId id="256" r:id="rId5"/>
    <p:sldId id="836" r:id="rId6"/>
    <p:sldId id="843" r:id="rId7"/>
    <p:sldId id="855" r:id="rId8"/>
    <p:sldId id="258" r:id="rId9"/>
    <p:sldId id="825" r:id="rId10"/>
    <p:sldId id="837" r:id="rId11"/>
    <p:sldId id="826" r:id="rId12"/>
    <p:sldId id="827" r:id="rId13"/>
    <p:sldId id="828" r:id="rId14"/>
    <p:sldId id="829" r:id="rId15"/>
    <p:sldId id="830" r:id="rId16"/>
    <p:sldId id="749" r:id="rId17"/>
    <p:sldId id="686" r:id="rId18"/>
    <p:sldId id="638" r:id="rId19"/>
    <p:sldId id="529" r:id="rId20"/>
    <p:sldId id="839" r:id="rId21"/>
    <p:sldId id="819" r:id="rId22"/>
    <p:sldId id="820" r:id="rId23"/>
    <p:sldId id="821" r:id="rId24"/>
    <p:sldId id="822" r:id="rId25"/>
    <p:sldId id="823" r:id="rId26"/>
    <p:sldId id="840" r:id="rId27"/>
    <p:sldId id="842" r:id="rId28"/>
    <p:sldId id="526" r:id="rId29"/>
    <p:sldId id="527" r:id="rId30"/>
    <p:sldId id="530" r:id="rId31"/>
    <p:sldId id="787" r:id="rId32"/>
    <p:sldId id="835" r:id="rId33"/>
    <p:sldId id="788" r:id="rId34"/>
    <p:sldId id="257" r:id="rId35"/>
    <p:sldId id="844" r:id="rId36"/>
    <p:sldId id="846" r:id="rId37"/>
    <p:sldId id="847" r:id="rId38"/>
    <p:sldId id="715" r:id="rId39"/>
    <p:sldId id="322" r:id="rId40"/>
    <p:sldId id="323" r:id="rId41"/>
    <p:sldId id="324" r:id="rId42"/>
    <p:sldId id="325" r:id="rId43"/>
    <p:sldId id="848" r:id="rId44"/>
    <p:sldId id="849" r:id="rId45"/>
    <p:sldId id="850" r:id="rId46"/>
    <p:sldId id="851" r:id="rId47"/>
    <p:sldId id="852" r:id="rId48"/>
    <p:sldId id="853" r:id="rId49"/>
    <p:sldId id="854" r:id="rId50"/>
    <p:sldId id="405" r:id="rId51"/>
    <p:sldId id="301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FE1F3-954C-4A4E-921D-0E649ABF0065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774-0817-4FBA-8141-787482832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4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AF35B-F5A1-43C4-B8B9-D33081CB0575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AF35B-F5A1-43C4-B8B9-D33081CB057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B201F-8535-4C96-894E-01494A29F10C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CBCFC-E3FA-4AB4-B821-F39C36BAA253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8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A7FF-AC8C-44CE-A336-3D09D11A3D51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507C-0E16-4E6D-B8D4-66D2D4031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5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5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5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2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0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0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1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96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2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7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9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6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8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14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1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6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26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0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5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01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97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3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52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29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2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67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15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77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47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83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2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30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3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0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E1BD7C-D79D-408E-A1E3-26610603F895}" type="datetimeFigureOut">
              <a:rPr lang="pl-PL" smtClean="0"/>
              <a:pPr/>
              <a:t>04.05.2021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CFA609-664F-4E51-BDA8-460D984E8F7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0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8813" y="332656"/>
            <a:ext cx="8424936" cy="1152128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l-PL" sz="3600" b="1" dirty="0">
                <a:latin typeface="+mn-lt"/>
              </a:rPr>
              <a:t>Tworzenie pakietów turystycznych </a:t>
            </a:r>
            <a:br>
              <a:rPr lang="pl-PL" sz="4800" b="1" dirty="0">
                <a:latin typeface="+mn-lt"/>
              </a:rPr>
            </a:br>
            <a:r>
              <a:rPr lang="pl-PL" sz="2400" b="1" dirty="0">
                <a:latin typeface="+mn-lt"/>
              </a:rPr>
              <a:t>– szansą na lokalny rozwój aktywności społecznej i gospodarczej </a:t>
            </a: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9532" y="4509120"/>
            <a:ext cx="8424936" cy="93610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pl-PL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Migdal</a:t>
            </a:r>
          </a:p>
          <a:p>
            <a:pPr algn="r"/>
            <a:r>
              <a:rPr lang="pl-PL" sz="6000" u="sng" cap="none" dirty="0">
                <a:solidFill>
                  <a:srgbClr val="0070C0"/>
                </a:solidFill>
                <a:latin typeface="Arial" charset="0"/>
              </a:rPr>
              <a:t>prezes@forumturystyki.pl</a:t>
            </a:r>
            <a:endParaRPr lang="pl-PL" sz="5700" cap="none" dirty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F25D53-511F-4AF7-82F3-96424F3B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635665"/>
            <a:ext cx="6108227" cy="122233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015C47-FC52-4ED9-AE23-87E7F1651632}"/>
              </a:ext>
            </a:extLst>
          </p:cNvPr>
          <p:cNvSpPr txBox="1"/>
          <p:nvPr/>
        </p:nvSpPr>
        <p:spPr>
          <a:xfrm>
            <a:off x="827584" y="1988841"/>
            <a:ext cx="7344816" cy="1654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u="sng" dirty="0"/>
              <a:t>Moduł 1</a:t>
            </a:r>
            <a:endParaRPr lang="pl-PL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ISTOTA i TWORZENIE </a:t>
            </a:r>
            <a:b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PRODUKTU TURYSTYCZNEGO</a:t>
            </a:r>
            <a:endParaRPr lang="pl-PL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174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+mn-lt"/>
              </a:rPr>
              <a:t>Co jest warunkiem uzyskania zysku </a:t>
            </a:r>
            <a:br>
              <a:rPr lang="pl-PL" b="1" dirty="0">
                <a:solidFill>
                  <a:srgbClr val="0070C0"/>
                </a:solidFill>
                <a:latin typeface="+mn-lt"/>
              </a:rPr>
            </a:br>
            <a:r>
              <a:rPr lang="pl-PL" b="1" dirty="0">
                <a:solidFill>
                  <a:srgbClr val="0070C0"/>
                </a:solidFill>
                <a:latin typeface="+mn-lt"/>
              </a:rPr>
              <a:t>(w turystyce)?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4400" b="1" dirty="0">
                <a:solidFill>
                  <a:srgbClr val="FF0000"/>
                </a:solidFill>
              </a:rPr>
              <a:t>pozyskanie </a:t>
            </a:r>
          </a:p>
          <a:p>
            <a:pPr>
              <a:spcBef>
                <a:spcPts val="600"/>
              </a:spcBef>
              <a:buNone/>
            </a:pPr>
            <a:r>
              <a:rPr lang="pl-PL" sz="4400" b="1" dirty="0">
                <a:solidFill>
                  <a:srgbClr val="FF0000"/>
                </a:solidFill>
              </a:rPr>
              <a:t>   TURYSTY </a:t>
            </a:r>
            <a:br>
              <a:rPr lang="pl-PL" sz="44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– i jego pieniędzy!</a:t>
            </a:r>
          </a:p>
        </p:txBody>
      </p:sp>
      <p:pic>
        <p:nvPicPr>
          <p:cNvPr id="58371" name="Picture 3" descr="C:\Users\admim\Documents\Projekty UE - zrealizowane\FIO-2012 - zrealizowany\Vademecum LOT - materiały\LOTy-poradnik\Do recenzji\Poradnik LOT - na gotowo\Rysunki D.Liwanowskiego\rys. dodatk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392" y="2132856"/>
            <a:ext cx="4972608" cy="374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174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+mn-lt"/>
              </a:rPr>
              <a:t>Co jest warunkiem aby turystę przyciągnąć do nas?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68610" name="Picture 2" descr="C:\Users\admim\Documents\Projekty UE - zrealizowane\FIO-2012 - zrealizowany\Vademecum LOT - materiały\LOTy-poradnik\Do recenzji\Poradnik LOT - na gotowo\Rysunki D.Liwanowskiego\6. finansow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577478" cy="40533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59632" y="472514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12032" y="487754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948264" y="486916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0059" y="4174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+mn-lt"/>
              </a:rPr>
              <a:t>Co jest warunkiem aby turystę przyciągnąć do nas?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900" dirty="0"/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PRODUKT TURYSTYCZNY</a:t>
            </a:r>
            <a:br>
              <a:rPr lang="pl-PL" sz="44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- dobry „konkurencyjny” produkt turystyczny</a:t>
            </a:r>
          </a:p>
        </p:txBody>
      </p:sp>
      <p:pic>
        <p:nvPicPr>
          <p:cNvPr id="59394" name="Picture 2" descr="C:\Users\admim\Documents\Projekty UE - zrealizowane\FIO-2012 - zrealizowany\Vademecum LOT - materiały\LOTy-poradnik\Do recenzji\Poradnik LOT - na gotowo\Rysunki D.Liwanowskiego\ciężar proble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321175" cy="257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88424" cy="110256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+mn-lt"/>
              </a:rPr>
              <a:t>KREOWANIE </a:t>
            </a:r>
            <a:br>
              <a:rPr lang="pl-PL" sz="3600" b="1" dirty="0">
                <a:solidFill>
                  <a:srgbClr val="0070C0"/>
                </a:solidFill>
                <a:latin typeface="+mn-lt"/>
              </a:rPr>
            </a:br>
            <a:r>
              <a:rPr lang="pl-PL" sz="3600" b="1" dirty="0">
                <a:solidFill>
                  <a:srgbClr val="0070C0"/>
                </a:solidFill>
                <a:latin typeface="+mn-lt"/>
              </a:rPr>
              <a:t>PRODUKTU TURYSTYCZNEGO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7200800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/>
              <a:t> Jaki jest nasz potencjał?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/>
              <a:t> Co oferujemy turystom ?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/>
              <a:t> Jak turysta nas postrzega?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/>
              <a:t> Co my sprzedajemy?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/>
              <a:t> Co kupują turyści ?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7E6A2-58C4-445D-BD7F-DA4FB3FE417B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2601F7-3C16-4338-A64B-7D5E83D4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1939182"/>
            <a:ext cx="2555776" cy="43840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2" y="2132856"/>
            <a:ext cx="8435975" cy="3761223"/>
          </a:xfrm>
        </p:spPr>
        <p:txBody>
          <a:bodyPr lIns="90000" tIns="46800" rIns="90000" bIns="46800" anchorCtr="1">
            <a:spAutoFit/>
          </a:bodyPr>
          <a:lstStyle/>
          <a:p>
            <a:pPr defTabSz="449263">
              <a:buClr>
                <a:srgbClr val="FFFFFF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4400" b="1" dirty="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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Produktem</a:t>
            </a:r>
            <a:r>
              <a:rPr lang="pl-PL" sz="3600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jest to wszystko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 jest oferowane na rynku, aby zaspokoić pragnienia lub potrzeby konsumentów.</a:t>
            </a:r>
            <a:br>
              <a:rPr lang="pl-PL" sz="4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pl-PL" sz="4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4800" b="1" dirty="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</a:t>
            </a:r>
            <a:r>
              <a:rPr lang="pl-PL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Produktem</a:t>
            </a:r>
            <a:r>
              <a:rPr lang="pl-PL" sz="3600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jest to wszystko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 kupuje klient w związku z wyjazdem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 pobytem turystycznym.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59632" y="620688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Produkt turystyczny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956550" cy="863600"/>
          </a:xfrm>
        </p:spPr>
        <p:txBody>
          <a:bodyPr/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Produktem turystycznym może być: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916832"/>
            <a:ext cx="8463284" cy="4298231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rzecz</a:t>
            </a:r>
            <a:r>
              <a:rPr lang="pl-PL" sz="2400" dirty="0"/>
              <a:t> (dobra materialne tj. przewodniki, sprzęt, pamiątki),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usługa</a:t>
            </a:r>
            <a:r>
              <a:rPr lang="pl-PL" sz="2400" dirty="0"/>
              <a:t> (turystyczna tj. przewodnicka, hotelarska,  </a:t>
            </a:r>
            <a:br>
              <a:rPr lang="pl-PL" sz="2400" dirty="0"/>
            </a:br>
            <a:r>
              <a:rPr lang="pl-PL" sz="2400" dirty="0"/>
              <a:t>              gastronomiczna, transportowa),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wydarzenie</a:t>
            </a:r>
            <a:r>
              <a:rPr lang="pl-PL" sz="2400" dirty="0"/>
              <a:t> (festiwale, spotkania, wystawy, święta,  </a:t>
            </a:r>
            <a:br>
              <a:rPr lang="pl-PL" sz="2400" dirty="0"/>
            </a:br>
            <a:r>
              <a:rPr lang="pl-PL" sz="2400" dirty="0"/>
              <a:t>                 giełdy, targi, imprezy sportowe, itp.),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impreza</a:t>
            </a:r>
            <a:r>
              <a:rPr lang="pl-PL" sz="2400" dirty="0"/>
              <a:t> (zestaw kilku usług lub usług i dóbr materialnych </a:t>
            </a:r>
            <a:br>
              <a:rPr lang="pl-PL" sz="2400" dirty="0"/>
            </a:br>
            <a:r>
              <a:rPr lang="pl-PL" sz="2400" dirty="0"/>
              <a:t>                oferowanych przez organizatorów turystyki i rekreacji),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obiekt</a:t>
            </a:r>
            <a:r>
              <a:rPr lang="pl-PL" sz="2400" dirty="0"/>
              <a:t> (atrakcja powiązana z usługami towarzyszącymi, </a:t>
            </a:r>
            <a:br>
              <a:rPr lang="pl-PL" sz="2400" dirty="0"/>
            </a:br>
            <a:r>
              <a:rPr lang="pl-PL" sz="2400" dirty="0"/>
              <a:t>             np. park rozrywki Disney Land),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/>
              <a:t>obszar</a:t>
            </a:r>
            <a:r>
              <a:rPr lang="pl-PL" sz="2400" dirty="0"/>
              <a:t> (region, miejscowość, park narodowy i inny </a:t>
            </a:r>
            <a:br>
              <a:rPr lang="pl-PL" sz="2400" dirty="0"/>
            </a:br>
            <a:r>
              <a:rPr lang="pl-PL" sz="2400" dirty="0"/>
              <a:t>              obszar wyróżniający się ze względu na swoje</a:t>
            </a:r>
            <a:br>
              <a:rPr lang="pl-PL" sz="2400" dirty="0"/>
            </a:br>
            <a:r>
              <a:rPr lang="pl-PL" sz="2400" dirty="0"/>
              <a:t>               walory i atrakcje turystyczne.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072438" cy="863600"/>
          </a:xfrm>
        </p:spPr>
        <p:txBody>
          <a:bodyPr/>
          <a:lstStyle/>
          <a:p>
            <a:pPr eaLnBrk="1" hangingPunct="1"/>
            <a:r>
              <a:rPr lang="pl-PL" b="1" dirty="0">
                <a:solidFill>
                  <a:srgbClr val="0070C0"/>
                </a:solidFill>
                <a:latin typeface="+mn-lt"/>
              </a:rPr>
              <a:t>Produkt turystyczny inaczej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16454" cy="432045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/>
              <a:t>T</a:t>
            </a:r>
            <a:r>
              <a:rPr lang="pl-PL" sz="2800" dirty="0">
                <a:cs typeface="Times New Roman" pitchFamily="18" charset="0"/>
              </a:rPr>
              <a:t>o oryginalna kompozycja</a:t>
            </a:r>
            <a:r>
              <a:rPr lang="pl-PL" sz="2800" dirty="0"/>
              <a:t> </a:t>
            </a:r>
            <a:r>
              <a:rPr lang="pl-PL" sz="2800" dirty="0">
                <a:cs typeface="Times New Roman" pitchFamily="18" charset="0"/>
              </a:rPr>
              <a:t>r</a:t>
            </a:r>
            <a:r>
              <a:rPr lang="pl-PL" sz="2800" dirty="0">
                <a:latin typeface="Univers" pitchFamily="34" charset="0"/>
              </a:rPr>
              <a:t>ó</a:t>
            </a:r>
            <a:r>
              <a:rPr lang="pl-PL" sz="2800" dirty="0"/>
              <a:t>ż</a:t>
            </a:r>
            <a:r>
              <a:rPr lang="pl-PL" sz="2800" dirty="0">
                <a:cs typeface="Times New Roman" pitchFamily="18" charset="0"/>
              </a:rPr>
              <a:t>nych d</a:t>
            </a:r>
            <a:r>
              <a:rPr lang="pl-PL" sz="2800" dirty="0">
                <a:latin typeface="Univers" pitchFamily="34" charset="0"/>
                <a:cs typeface="Times New Roman" pitchFamily="18" charset="0"/>
              </a:rPr>
              <a:t>ó</a:t>
            </a:r>
            <a:r>
              <a:rPr lang="pl-PL" sz="2800" dirty="0">
                <a:cs typeface="Times New Roman" pitchFamily="18" charset="0"/>
              </a:rPr>
              <a:t>br turystycznych (walor</a:t>
            </a:r>
            <a:r>
              <a:rPr lang="pl-PL" sz="2800" dirty="0">
                <a:latin typeface="Univers" pitchFamily="34" charset="0"/>
                <a:cs typeface="Times New Roman" pitchFamily="18" charset="0"/>
              </a:rPr>
              <a:t>ó</a:t>
            </a:r>
            <a:r>
              <a:rPr lang="pl-PL" sz="2800" dirty="0">
                <a:cs typeface="Times New Roman" pitchFamily="18" charset="0"/>
              </a:rPr>
              <a:t>w i</a:t>
            </a:r>
            <a:r>
              <a:rPr lang="pl-PL" sz="2800" dirty="0">
                <a:latin typeface="Univers" pitchFamily="34" charset="0"/>
                <a:cs typeface="Times New Roman" pitchFamily="18" charset="0"/>
              </a:rPr>
              <a:t> </a:t>
            </a:r>
            <a:r>
              <a:rPr lang="pl-PL" sz="2800" dirty="0">
                <a:cs typeface="Times New Roman" pitchFamily="18" charset="0"/>
              </a:rPr>
              <a:t>atrakcji) </a:t>
            </a:r>
            <a:br>
              <a:rPr lang="pl-PL" sz="2800" dirty="0"/>
            </a:br>
            <a:r>
              <a:rPr lang="pl-PL" sz="2800" dirty="0">
                <a:cs typeface="Times New Roman" pitchFamily="18" charset="0"/>
              </a:rPr>
              <a:t>oraz wszelkich u</a:t>
            </a:r>
            <a:r>
              <a:rPr lang="pl-PL" sz="2800" dirty="0"/>
              <a:t>sł</a:t>
            </a:r>
            <a:r>
              <a:rPr lang="pl-PL" sz="2800" dirty="0">
                <a:cs typeface="Times New Roman" pitchFamily="18" charset="0"/>
              </a:rPr>
              <a:t>ug um</a:t>
            </a:r>
            <a:r>
              <a:rPr lang="pl-PL" sz="2800" dirty="0"/>
              <a:t>oż</a:t>
            </a:r>
            <a:r>
              <a:rPr lang="pl-PL" sz="2800" dirty="0">
                <a:cs typeface="Times New Roman" pitchFamily="18" charset="0"/>
              </a:rPr>
              <a:t>liwiaj</a:t>
            </a:r>
            <a:r>
              <a:rPr lang="pl-PL" sz="2800" dirty="0"/>
              <a:t>ą</a:t>
            </a:r>
            <a:r>
              <a:rPr lang="pl-PL" sz="2800" dirty="0">
                <a:cs typeface="Times New Roman" pitchFamily="18" charset="0"/>
              </a:rPr>
              <a:t>cych ich turystyczne wykorzystanie w trakcie podr</a:t>
            </a:r>
            <a:r>
              <a:rPr lang="pl-PL" sz="2800" dirty="0">
                <a:latin typeface="Univers" pitchFamily="34" charset="0"/>
              </a:rPr>
              <a:t>ó</a:t>
            </a:r>
            <a:r>
              <a:rPr lang="pl-PL" sz="2800" dirty="0"/>
              <a:t>ż</a:t>
            </a:r>
            <a:r>
              <a:rPr lang="pl-PL" sz="2800" dirty="0">
                <a:cs typeface="Times New Roman" pitchFamily="18" charset="0"/>
              </a:rPr>
              <a:t>y.</a:t>
            </a:r>
            <a:r>
              <a:rPr lang="pl-PL" sz="2800" dirty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>
              <a:solidFill>
                <a:schemeClr val="fol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>
              <a:solidFill>
                <a:schemeClr val="folHlink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b="1" dirty="0"/>
              <a:t>- oparty o pomysł, który spowoduje napływ turystów </a:t>
            </a:r>
            <a:br>
              <a:rPr lang="pl-PL" sz="2800" b="1" dirty="0"/>
            </a:br>
            <a:r>
              <a:rPr lang="pl-PL" sz="2800" b="1" dirty="0"/>
              <a:t>do miasta, regionu, państwa.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>
              <a:solidFill>
                <a:schemeClr val="folHlink"/>
              </a:solidFill>
            </a:endParaRPr>
          </a:p>
        </p:txBody>
      </p:sp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7478EF-AB42-4C85-A862-3F6DB09D956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4171950" y="3429000"/>
            <a:ext cx="800100" cy="1190625"/>
          </a:xfrm>
          <a:prstGeom prst="downArrow">
            <a:avLst>
              <a:gd name="adj1" fmla="val 50000"/>
              <a:gd name="adj2" fmla="val 37202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4356100" y="3716338"/>
            <a:ext cx="88900" cy="349250"/>
          </a:xfrm>
          <a:prstGeom prst="downArrow">
            <a:avLst>
              <a:gd name="adj1" fmla="val 50000"/>
              <a:gd name="adj2" fmla="val 98214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2" y="1628800"/>
            <a:ext cx="8435975" cy="4464941"/>
          </a:xfrm>
        </p:spPr>
        <p:txBody>
          <a:bodyPr lIns="90000" tIns="46800" rIns="90000" bIns="46800" anchor="ctr" anchorCtr="1">
            <a:spAutoFit/>
          </a:bodyPr>
          <a:lstStyle/>
          <a:p>
            <a:pPr algn="ctr" defTabSz="449263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4400" b="1" dirty="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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Jaka jest różnica pomiędzy: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Produktem Turystycznym 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Atrakcją Turystyc</a:t>
            </a:r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zną </a:t>
            </a: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?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4800" b="1" dirty="0">
                <a:solidFill>
                  <a:srgbClr val="FF0000"/>
                </a:solidFill>
                <a:latin typeface="Wingdings" pitchFamily="2" charset="2"/>
                <a:cs typeface="Times New Roman" pitchFamily="18" charset="0"/>
              </a:rPr>
              <a:t>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 powinno być celem naszych działań?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Produkt</a:t>
            </a: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czy</a:t>
            </a: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Atrakcja </a:t>
            </a: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?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pl-PL" sz="3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620688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Produkt czy Atrakcja ?</a:t>
            </a:r>
          </a:p>
        </p:txBody>
      </p:sp>
    </p:spTree>
    <p:extLst>
      <p:ext uri="{BB962C8B-B14F-4D97-AF65-F5344CB8AC3E}">
        <p14:creationId xmlns:p14="http://schemas.microsoft.com/office/powerpoint/2010/main" val="296922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251619" y="519289"/>
            <a:ext cx="8640762" cy="648072"/>
          </a:xfrm>
        </p:spPr>
        <p:txBody>
          <a:bodyPr/>
          <a:lstStyle/>
          <a:p>
            <a:pPr algn="ctr" eaLnBrk="1" hangingPunct="1"/>
            <a:r>
              <a:rPr lang="pl-PL" sz="3200" b="1" dirty="0">
                <a:solidFill>
                  <a:srgbClr val="0070C0"/>
                </a:solidFill>
                <a:latin typeface="+mn-lt"/>
              </a:rPr>
              <a:t>Etapy powstawania produktu turystycznego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25487" y="1166008"/>
            <a:ext cx="7693025" cy="6480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l-PL" sz="3600" b="1" dirty="0">
                <a:solidFill>
                  <a:srgbClr val="00B050"/>
                </a:solidFill>
              </a:rPr>
              <a:t>Zasoby</a:t>
            </a:r>
          </a:p>
        </p:txBody>
      </p:sp>
      <p:pic>
        <p:nvPicPr>
          <p:cNvPr id="18436" name="Picture 12" descr="https://1.bp.blogspot.com/-V8EPK0ca4LI/V1V0btu_ycI/AAAAAAAAEdo/9zoLzrqi8TYSqMwMP-TpamqwUpZs33pmQCLcB/s1600/P102007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62175"/>
            <a:ext cx="77771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762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Etapy powstawania produktu turystycznego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56483" y="1316375"/>
            <a:ext cx="5111353" cy="141043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B050"/>
                </a:solidFill>
              </a:rPr>
              <a:t>Zasoby                    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B050"/>
                </a:solidFill>
              </a:rPr>
              <a:t>				      </a:t>
            </a:r>
            <a:r>
              <a:rPr lang="pl-PL" sz="36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Walory</a:t>
            </a:r>
            <a:r>
              <a:rPr lang="pl-PL" sz="40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5436096" y="1700808"/>
            <a:ext cx="576064" cy="864096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none" anchor="ctr"/>
          <a:lstStyle/>
          <a:p>
            <a:endParaRPr lang="pl-PL"/>
          </a:p>
        </p:txBody>
      </p:sp>
      <p:pic>
        <p:nvPicPr>
          <p:cNvPr id="19461" name="Picture 12" descr="https://1.bp.blogspot.com/-V8EPK0ca4LI/V1V0btu_ycI/AAAAAAAAEdo/9zoLzrqi8TYSqMwMP-TpamqwUpZs33pmQCLcB/s1600/P102007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0627"/>
            <a:ext cx="3036193" cy="22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 descr="Znalezione obrazy dla zapytania krajobra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06712"/>
            <a:ext cx="61561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ienka\AppData\Local\Microsoft\Windows\Temporary Internet Files\Content.IE5\VW01WQQ4\MP900398863[1].jpg">
            <a:extLst>
              <a:ext uri="{FF2B5EF4-FFF2-40B4-BE49-F238E27FC236}">
                <a16:creationId xmlns:a16="http://schemas.microsoft.com/office/drawing/2014/main" id="{BE17787B-CDEB-4CA9-A621-F3D4E908C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70824"/>
            <a:ext cx="3203848" cy="22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0BC865-9D0F-44D2-ACC7-CC99A1C2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Ramowy Program</a:t>
            </a:r>
            <a:endParaRPr lang="pl-PL" sz="36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8E7577-50C1-4D29-8BFE-A5F235B5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845734"/>
            <a:ext cx="8064896" cy="431957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rozwoju turystyki w kontekście oczekiwań poszczególnych grup interesariuszy.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powinno być celem w działaniach na rzecz rozwoju turystyki: tworzenie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atrakcji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produktów turystycznych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Istota i struktura produktu turystycznego?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Produktu turystyczny w ujęciu Marketingowym.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Marketingowy plan działań.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Dyskusja, pytania i odpowiedzi.</a:t>
            </a:r>
          </a:p>
        </p:txBody>
      </p:sp>
    </p:spTree>
    <p:extLst>
      <p:ext uri="{BB962C8B-B14F-4D97-AF65-F5344CB8AC3E}">
        <p14:creationId xmlns:p14="http://schemas.microsoft.com/office/powerpoint/2010/main" val="197802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619" y="296541"/>
            <a:ext cx="8640762" cy="6479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Etapy powstawania produktu turystycznego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52736"/>
            <a:ext cx="7693025" cy="316835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B050"/>
                </a:solidFill>
              </a:rPr>
              <a:t>Zasoby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800" b="1" dirty="0"/>
          </a:p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pl-PL" sz="36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Walory</a:t>
            </a:r>
            <a:r>
              <a:rPr lang="pl-PL" sz="40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dirty="0"/>
          </a:p>
          <a:p>
            <a:pPr algn="ctr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pl-PL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Atrakcje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362362" y="2964656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355976" y="16288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0486" name="Picture 12" descr="https://1.bp.blogspot.com/-V8EPK0ca4LI/V1V0btu_ycI/AAAAAAAAEdo/9zoLzrqi8TYSqMwMP-TpamqwUpZs33pmQCLcB/s1600/P102007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28924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Znalezione obrazy dla zapytania krajobra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1287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 descr="Znalezione obrazy dla zapytania krajobra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21163"/>
            <a:ext cx="84248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40762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Etapy powstawania produktu turystycznego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7693025" cy="474570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rgbClr val="00B050"/>
                </a:solidFill>
              </a:rPr>
              <a:t>Zasoby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800" b="1" dirty="0"/>
          </a:p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pl-PL" sz="36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Walory</a:t>
            </a:r>
            <a:r>
              <a:rPr lang="pl-PL" sz="4000" b="1" dirty="0">
                <a:solidFill>
                  <a:srgbClr val="2E0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800" b="1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dirty="0"/>
          </a:p>
          <a:p>
            <a:pPr algn="ctr" eaLnBrk="1" hangingPunct="1">
              <a:spcBef>
                <a:spcPts val="3000"/>
              </a:spcBef>
              <a:buFont typeface="Wingdings" pitchFamily="2" charset="2"/>
              <a:buNone/>
              <a:defRPr/>
            </a:pPr>
            <a:r>
              <a:rPr lang="pl-PL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Atrakcje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2400" b="1" dirty="0"/>
          </a:p>
          <a:p>
            <a:pPr algn="ctr" eaLnBrk="1" hangingPunct="1">
              <a:spcBef>
                <a:spcPts val="4200"/>
              </a:spcBef>
              <a:buFont typeface="Wingdings" pitchFamily="2" charset="2"/>
              <a:buNone/>
              <a:defRPr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</a:t>
            </a:r>
            <a:r>
              <a:rPr lang="pl-PL" b="1" dirty="0"/>
              <a:t> 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355976" y="2996952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355976" y="4437112"/>
            <a:ext cx="485775" cy="792163"/>
          </a:xfrm>
          <a:prstGeom prst="downArrow">
            <a:avLst>
              <a:gd name="adj1" fmla="val 50000"/>
              <a:gd name="adj2" fmla="val 296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355976" y="1844824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1511" name="Picture 12" descr="https://1.bp.blogspot.com/-V8EPK0ca4LI/V1V0btu_ycI/AAAAAAAAEdo/9zoLzrqi8TYSqMwMP-TpamqwUpZs33pmQCLcB/s1600/P102007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28924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Znalezione obrazy dla zapytania krajobra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1287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6" descr="Znalezione obrazy dla zapytania krajobra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60618"/>
            <a:ext cx="342302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Znalezione obrazy dla zapytania katalog biura podró&amp;zdot;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762" y="3860577"/>
            <a:ext cx="3283238" cy="299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3" descr="rys_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832"/>
            <a:ext cx="9144000" cy="4248621"/>
          </a:xfrm>
        </p:spPr>
      </p:pic>
      <p:sp>
        <p:nvSpPr>
          <p:cNvPr id="6" name="Prostokąt 5"/>
          <p:cNvSpPr/>
          <p:nvPr/>
        </p:nvSpPr>
        <p:spPr>
          <a:xfrm>
            <a:off x="467544" y="236547"/>
            <a:ext cx="844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Proces kreowania </a:t>
            </a:r>
          </a:p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produktu turystycznego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67544" y="236547"/>
            <a:ext cx="844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Podział ról w procesie kreowania </a:t>
            </a:r>
          </a:p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produktu turystycznego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6FD75A-00E7-4C90-95D2-DE20008D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7" y="2348880"/>
            <a:ext cx="8944005" cy="29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8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67544" y="236547"/>
            <a:ext cx="844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LGD jako koordynator procesu </a:t>
            </a:r>
          </a:p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  <a:cs typeface="Arial" pitchFamily="34" charset="0"/>
              </a:rPr>
              <a:t>kreowania produktu turystycznego</a:t>
            </a:r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24CFAF14-510D-4A3C-99CA-57A1FB0D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1375254"/>
            <a:ext cx="8642350" cy="43926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02742CA-BD69-41EA-9139-B9AE340ECFF2}"/>
              </a:ext>
            </a:extLst>
          </p:cNvPr>
          <p:cNvSpPr txBox="1"/>
          <p:nvPr/>
        </p:nvSpPr>
        <p:spPr>
          <a:xfrm>
            <a:off x="273795" y="4198677"/>
            <a:ext cx="1489893" cy="12840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/>
              <a:t>Lokalna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/>
              <a:t>Grupa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/>
              <a:t>Działania</a:t>
            </a:r>
          </a:p>
        </p:txBody>
      </p:sp>
    </p:spTree>
    <p:extLst>
      <p:ext uri="{BB962C8B-B14F-4D97-AF65-F5344CB8AC3E}">
        <p14:creationId xmlns:p14="http://schemas.microsoft.com/office/powerpoint/2010/main" val="331633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76700" y="620688"/>
            <a:ext cx="7704138" cy="720080"/>
          </a:xfrm>
        </p:spPr>
        <p:txBody>
          <a:bodyPr/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Potrzeby i oczekiwania turystów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95411" y="1988840"/>
            <a:ext cx="8353176" cy="1656184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pl-PL" sz="3200" b="1" dirty="0">
                <a:solidFill>
                  <a:srgbClr val="C00000"/>
                </a:solidFill>
              </a:rPr>
              <a:t>Jakie elementy powinien zawierać </a:t>
            </a: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pl-PL" sz="3200" b="1" dirty="0">
                <a:solidFill>
                  <a:srgbClr val="C00000"/>
                </a:solidFill>
              </a:rPr>
              <a:t>produkt turystyczny </a:t>
            </a: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pl-PL" sz="3200" b="1" dirty="0">
                <a:solidFill>
                  <a:srgbClr val="C00000"/>
                </a:solidFill>
              </a:rPr>
              <a:t>aby spełnić oczekiwania turystów ?</a:t>
            </a:r>
          </a:p>
          <a:p>
            <a:pPr algn="ctr" eaLnBrk="1" hangingPunct="1">
              <a:buFont typeface="Wingdings" pitchFamily="2" charset="2"/>
              <a:buNone/>
            </a:pPr>
            <a:endParaRPr lang="pl-PL" sz="3600" b="1" dirty="0">
              <a:solidFill>
                <a:srgbClr val="CC0066"/>
              </a:solidFill>
            </a:endParaRPr>
          </a:p>
        </p:txBody>
      </p:sp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27239-5B93-4281-AF19-4C57A105ADCC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58D04D-7605-4964-B917-81E38D3D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85" y="3861048"/>
            <a:ext cx="3376029" cy="28580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072437" cy="936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Co kryje się pod pojęciem </a:t>
            </a:r>
            <a:br>
              <a:rPr lang="pl-PL" sz="3600" b="1" dirty="0">
                <a:solidFill>
                  <a:srgbClr val="0070C0"/>
                </a:solidFill>
                <a:latin typeface="+mn-lt"/>
              </a:rPr>
            </a:br>
            <a:r>
              <a:rPr lang="pl-PL" sz="3600" b="1" dirty="0">
                <a:solidFill>
                  <a:srgbClr val="0070C0"/>
                </a:solidFill>
                <a:latin typeface="+mn-lt"/>
              </a:rPr>
              <a:t>PRODUKTU TURYSTYCZNEGO?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4508" y="1814354"/>
            <a:ext cx="4248150" cy="1301750"/>
          </a:xfrm>
        </p:spPr>
        <p:txBody>
          <a:bodyPr>
            <a:normAutofit fontScale="92500" lnSpcReduction="20000"/>
          </a:bodyPr>
          <a:lstStyle/>
          <a:p>
            <a:pPr marL="282575" indent="-282575" eaLnBrk="1" hangingPunct="1">
              <a:buFont typeface="Wingdings" pitchFamily="2" charset="2"/>
              <a:buNone/>
            </a:pPr>
            <a:r>
              <a:rPr lang="pl-PL" sz="2400" dirty="0"/>
              <a:t>	</a:t>
            </a:r>
            <a:r>
              <a:rPr lang="pl-PL" sz="2400" b="1" dirty="0"/>
              <a:t>W wąskim pojęciu</a:t>
            </a:r>
            <a:r>
              <a:rPr lang="pl-PL" sz="2400" dirty="0"/>
              <a:t> produkt turystyczny to - wszystko to co turysta kupuje w trakcie swojej podróży:</a:t>
            </a:r>
          </a:p>
          <a:p>
            <a:pPr marL="863600" lvl="1" indent="-390525" eaLnBrk="1" hangingPunct="1">
              <a:buFont typeface="Wingdings" pitchFamily="2" charset="2"/>
              <a:buNone/>
            </a:pPr>
            <a:endParaRPr lang="pl-PL" sz="2600" dirty="0"/>
          </a:p>
        </p:txBody>
      </p:sp>
      <p:sp>
        <p:nvSpPr>
          <p:cNvPr id="3686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3738" y="1833096"/>
            <a:ext cx="4640262" cy="1709738"/>
          </a:xfrm>
        </p:spPr>
        <p:txBody>
          <a:bodyPr>
            <a:normAutofit fontScale="92500" lnSpcReduction="20000"/>
          </a:bodyPr>
          <a:lstStyle/>
          <a:p>
            <a:pPr marL="282575" indent="-282575" eaLnBrk="1" hangingPunct="1">
              <a:buFont typeface="Wingdings" pitchFamily="2" charset="2"/>
              <a:buNone/>
            </a:pPr>
            <a:r>
              <a:rPr lang="pl-PL" sz="2400" dirty="0"/>
              <a:t>	</a:t>
            </a:r>
            <a:r>
              <a:rPr lang="pl-PL" sz="2400" b="1" dirty="0">
                <a:solidFill>
                  <a:srgbClr val="CC0066"/>
                </a:solidFill>
              </a:rPr>
              <a:t>W szerokim pojęciu</a:t>
            </a:r>
            <a:r>
              <a:rPr lang="pl-PL" sz="2400" dirty="0">
                <a:solidFill>
                  <a:srgbClr val="CC0066"/>
                </a:solidFill>
              </a:rPr>
              <a:t> produktem turystycznym nazywać będziemy całość przeżyć i doświadczeń turysty</a:t>
            </a:r>
            <a:br>
              <a:rPr lang="pl-PL" sz="2400" dirty="0">
                <a:solidFill>
                  <a:srgbClr val="CC0066"/>
                </a:solidFill>
              </a:rPr>
            </a:br>
            <a:r>
              <a:rPr lang="pl-PL" sz="2400" dirty="0">
                <a:solidFill>
                  <a:srgbClr val="CC0066"/>
                </a:solidFill>
              </a:rPr>
              <a:t>w trakcie jego podróży </a:t>
            </a:r>
            <a:br>
              <a:rPr lang="pl-PL" sz="2400" dirty="0">
                <a:solidFill>
                  <a:srgbClr val="CC0066"/>
                </a:solidFill>
              </a:rPr>
            </a:br>
            <a:r>
              <a:rPr lang="pl-PL" sz="2400" dirty="0">
                <a:solidFill>
                  <a:srgbClr val="CC0066"/>
                </a:solidFill>
              </a:rPr>
              <a:t>- od momentu wyjazdu </a:t>
            </a:r>
            <a:br>
              <a:rPr lang="pl-PL" sz="2400" dirty="0">
                <a:solidFill>
                  <a:srgbClr val="CC0066"/>
                </a:solidFill>
              </a:rPr>
            </a:br>
            <a:r>
              <a:rPr lang="pl-PL" sz="2400" dirty="0">
                <a:solidFill>
                  <a:srgbClr val="CC0066"/>
                </a:solidFill>
              </a:rPr>
              <a:t>- do powrotu do domu.</a:t>
            </a:r>
          </a:p>
          <a:p>
            <a:pPr marL="282575" indent="-282575" eaLnBrk="1" hangingPunct="1">
              <a:buFont typeface="Wingdings" pitchFamily="2" charset="2"/>
              <a:buNone/>
            </a:pPr>
            <a:endParaRPr lang="pl-PL" sz="2400" dirty="0"/>
          </a:p>
        </p:txBody>
      </p:sp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D1502-5CF5-4D76-B474-91931168054B}" type="slidenum">
              <a:rPr lang="pl-PL" smtClean="0"/>
              <a:pPr/>
              <a:t>26</a:t>
            </a:fld>
            <a:endParaRPr lang="pl-P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568" y="3016845"/>
            <a:ext cx="3672904" cy="598091"/>
            <a:chOff x="384" y="1872"/>
            <a:chExt cx="2297" cy="480"/>
          </a:xfrm>
        </p:grpSpPr>
        <p:graphicFrame>
          <p:nvGraphicFramePr>
            <p:cNvPr id="1029" name="Object 6"/>
            <p:cNvGraphicFramePr>
              <a:graphicFrameLocks noChangeAspect="1"/>
            </p:cNvGraphicFramePr>
            <p:nvPr/>
          </p:nvGraphicFramePr>
          <p:xfrm>
            <a:off x="2256" y="1872"/>
            <a:ext cx="42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2253960" imgH="2543760" progId="">
                    <p:embed/>
                  </p:oleObj>
                </mc:Choice>
                <mc:Fallback>
                  <p:oleObj name="CorelDRAW" r:id="rId2" imgW="2253960" imgH="2543760" progId="">
                    <p:embed/>
                    <p:pic>
                      <p:nvPicPr>
                        <p:cNvPr id="102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2"/>
                          <a:ext cx="42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47" name="Rectangle 7"/>
            <p:cNvSpPr>
              <a:spLocks noChangeArrowheads="1"/>
            </p:cNvSpPr>
            <p:nvPr/>
          </p:nvSpPr>
          <p:spPr bwMode="auto">
            <a:xfrm>
              <a:off x="384" y="2016"/>
              <a:ext cx="19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863600" lvl="1" indent="-390525">
                <a:spcBef>
                  <a:spcPct val="20000"/>
                </a:spcBef>
                <a:buFontTx/>
                <a:buChar char="–"/>
                <a:defRPr/>
              </a:pPr>
              <a:r>
                <a:rPr lang="pl-PL" sz="20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" pitchFamily="34" charset="0"/>
                </a:rPr>
                <a:t>Transport</a:t>
              </a:r>
              <a:endParaRPr lang="pl-PL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</p:txBody>
        </p:sp>
      </p:grp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4932040" y="3825974"/>
            <a:ext cx="4000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indent="-282575">
              <a:spcBef>
                <a:spcPct val="20000"/>
              </a:spcBef>
              <a:defRPr/>
            </a:pPr>
            <a:r>
              <a:rPr lang="pl-PL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	</a:t>
            </a:r>
            <a:r>
              <a:rPr lang="pl-PL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Produkt turystyczny </a:t>
            </a:r>
            <a:br>
              <a:rPr lang="pl-PL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</a:br>
            <a:r>
              <a:rPr lang="pl-PL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to wszystko, co zostało przez turystę zakupione </a:t>
            </a:r>
            <a:r>
              <a:rPr lang="pl-PL" sz="2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oraz</a:t>
            </a:r>
            <a:r>
              <a:rPr 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</a:t>
            </a:r>
          </a:p>
          <a:p>
            <a:pPr marL="282575" indent="-282575">
              <a:spcBef>
                <a:spcPct val="20000"/>
              </a:spcBef>
              <a:defRPr/>
            </a:pPr>
            <a:r>
              <a:rPr lang="pl-PL" sz="2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    wrażenia związane </a:t>
            </a:r>
            <a:br>
              <a:rPr lang="pl-PL" sz="2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</a:br>
            <a:r>
              <a:rPr lang="pl-PL" sz="2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rPr>
              <a:t>z odbytą podróżą.</a:t>
            </a:r>
            <a:endParaRPr lang="pl-PL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nivers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3568" y="3729831"/>
            <a:ext cx="3621152" cy="701006"/>
            <a:chOff x="432" y="2256"/>
            <a:chExt cx="2256" cy="495"/>
          </a:xfrm>
        </p:grpSpPr>
        <p:graphicFrame>
          <p:nvGraphicFramePr>
            <p:cNvPr id="1028" name="Object 10"/>
            <p:cNvGraphicFramePr>
              <a:graphicFrameLocks noChangeAspect="1"/>
            </p:cNvGraphicFramePr>
            <p:nvPr/>
          </p:nvGraphicFramePr>
          <p:xfrm>
            <a:off x="2256" y="2400"/>
            <a:ext cx="432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2398680" imgH="1947960" progId="">
                    <p:embed/>
                  </p:oleObj>
                </mc:Choice>
                <mc:Fallback>
                  <p:oleObj name="CorelDRAW" r:id="rId4" imgW="2398680" imgH="1947960" progId="">
                    <p:embed/>
                    <p:pic>
                      <p:nvPicPr>
                        <p:cNvPr id="102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400"/>
                          <a:ext cx="432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51" name="Rectangle 11"/>
            <p:cNvSpPr>
              <a:spLocks noChangeArrowheads="1"/>
            </p:cNvSpPr>
            <p:nvPr/>
          </p:nvSpPr>
          <p:spPr bwMode="auto">
            <a:xfrm>
              <a:off x="432" y="2256"/>
              <a:ext cx="19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82575" indent="-282575">
                <a:spcBef>
                  <a:spcPct val="20000"/>
                </a:spcBef>
                <a:defRPr/>
              </a:pPr>
              <a:endParaRPr lang="pl-PL" sz="1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  <a:p>
              <a:pPr marL="863600" lvl="1" indent="-390525">
                <a:spcBef>
                  <a:spcPct val="20000"/>
                </a:spcBef>
                <a:buFontTx/>
                <a:buChar char="–"/>
                <a:defRPr/>
              </a:pPr>
              <a:r>
                <a:rPr lang="pl-PL" sz="20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" pitchFamily="34" charset="0"/>
                </a:rPr>
                <a:t>Nocleg</a:t>
              </a:r>
              <a:endParaRPr lang="pl-PL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3568" y="4674582"/>
            <a:ext cx="3621152" cy="837717"/>
            <a:chOff x="384" y="2842"/>
            <a:chExt cx="2349" cy="566"/>
          </a:xfrm>
        </p:grpSpPr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655734"/>
                </p:ext>
              </p:extLst>
            </p:nvPr>
          </p:nvGraphicFramePr>
          <p:xfrm>
            <a:off x="2256" y="2922"/>
            <a:ext cx="477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1809000" imgH="2001600" progId="">
                    <p:embed/>
                  </p:oleObj>
                </mc:Choice>
                <mc:Fallback>
                  <p:oleObj name="CorelDRAW" r:id="rId6" imgW="1809000" imgH="2001600" progId="">
                    <p:embed/>
                    <p:pic>
                      <p:nvPicPr>
                        <p:cNvPr id="102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22"/>
                          <a:ext cx="477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54" name="Rectangle 14"/>
            <p:cNvSpPr>
              <a:spLocks noChangeArrowheads="1"/>
            </p:cNvSpPr>
            <p:nvPr/>
          </p:nvSpPr>
          <p:spPr bwMode="auto">
            <a:xfrm>
              <a:off x="384" y="2842"/>
              <a:ext cx="1928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863600" lvl="1" indent="-390525">
                <a:spcBef>
                  <a:spcPct val="20000"/>
                </a:spcBef>
                <a:defRPr/>
              </a:pPr>
              <a:endParaRPr lang="pl-PL" sz="14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  <a:p>
              <a:pPr marL="863600" lvl="1" indent="-390525">
                <a:spcBef>
                  <a:spcPct val="20000"/>
                </a:spcBef>
                <a:buFontTx/>
                <a:buChar char="–"/>
                <a:defRPr/>
              </a:pPr>
              <a:r>
                <a:rPr lang="pl-PL" sz="20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" pitchFamily="34" charset="0"/>
                </a:rPr>
                <a:t>Wyżywienie</a:t>
              </a:r>
            </a:p>
            <a:p>
              <a:pPr marL="282575" indent="-282575">
                <a:spcBef>
                  <a:spcPct val="20000"/>
                </a:spcBef>
                <a:defRPr/>
              </a:pPr>
              <a:endParaRPr lang="pl-PL" sz="2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11560" y="5445224"/>
            <a:ext cx="3744912" cy="990600"/>
            <a:chOff x="384" y="3408"/>
            <a:chExt cx="2364" cy="624"/>
          </a:xfrm>
        </p:grpSpPr>
        <p:graphicFrame>
          <p:nvGraphicFramePr>
            <p:cNvPr id="1026" name="Object 16"/>
            <p:cNvGraphicFramePr>
              <a:graphicFrameLocks noChangeAspect="1"/>
            </p:cNvGraphicFramePr>
            <p:nvPr/>
          </p:nvGraphicFramePr>
          <p:xfrm>
            <a:off x="2256" y="3456"/>
            <a:ext cx="4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2402640" imgH="2811960" progId="">
                    <p:embed/>
                  </p:oleObj>
                </mc:Choice>
                <mc:Fallback>
                  <p:oleObj name="CorelDRAW" r:id="rId8" imgW="2402640" imgH="2811960" progId="">
                    <p:embed/>
                    <p:pic>
                      <p:nvPicPr>
                        <p:cNvPr id="102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456"/>
                          <a:ext cx="4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57" name="Rectangle 17"/>
            <p:cNvSpPr>
              <a:spLocks noChangeArrowheads="1"/>
            </p:cNvSpPr>
            <p:nvPr/>
          </p:nvSpPr>
          <p:spPr bwMode="auto">
            <a:xfrm>
              <a:off x="384" y="3408"/>
              <a:ext cx="196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863600" lvl="1" indent="-390525">
                <a:spcBef>
                  <a:spcPct val="20000"/>
                </a:spcBef>
                <a:buFontTx/>
                <a:buChar char="–"/>
                <a:defRPr/>
              </a:pPr>
              <a:endParaRPr lang="pl-PL" sz="1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</a:endParaRPr>
            </a:p>
            <a:p>
              <a:pPr marL="863600" lvl="1" indent="-390525">
                <a:spcBef>
                  <a:spcPct val="20000"/>
                </a:spcBef>
                <a:buFontTx/>
                <a:buChar char="–"/>
                <a:defRPr/>
              </a:pPr>
              <a:r>
                <a:rPr lang="pl-PL" sz="20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" pitchFamily="34" charset="0"/>
                </a:rPr>
                <a:t>Atrakcje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autoUpdateAnimBg="0"/>
      <p:bldP spid="368644" grpId="0" build="p" autoUpdateAnimBg="0"/>
      <p:bldP spid="36864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50181"/>
            <a:ext cx="7920038" cy="3394969"/>
          </a:xfrm>
        </p:spPr>
        <p:txBody>
          <a:bodyPr lIns="90000" tIns="46800" rIns="90000" bIns="46800" anchorCtr="1">
            <a:spAutoFit/>
          </a:bodyPr>
          <a:lstStyle/>
          <a:p>
            <a:pPr algn="ctr"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Turysta kupując produkty</a:t>
            </a: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kupuje naprawdę jego cechy o pewnym postrzeganym standardzie jakości 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 stylu, które odzwierciedlają</a:t>
            </a:r>
            <a:br>
              <a:rPr lang="pl-PL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pomysł produktu</a:t>
            </a:r>
            <a:r>
              <a:rPr lang="pl-PL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n-lt"/>
              </a:rPr>
              <a:t>i odpowiadają na</a:t>
            </a:r>
            <a:br>
              <a:rPr lang="pl-PL" sz="3600" dirty="0">
                <a:solidFill>
                  <a:schemeClr val="tx1"/>
                </a:solidFill>
                <a:latin typeface="+mn-lt"/>
              </a:rPr>
            </a:br>
            <a:r>
              <a:rPr lang="pl-PL" sz="3600" b="1" dirty="0">
                <a:solidFill>
                  <a:srgbClr val="C00000"/>
                </a:solidFill>
                <a:latin typeface="+mn-lt"/>
              </a:rPr>
              <a:t>OCZEKIWANIA KLIENTA</a:t>
            </a:r>
            <a:r>
              <a:rPr lang="pl-PL" sz="36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. </a:t>
            </a:r>
            <a:br>
              <a:rPr lang="pl-PL" sz="3600" dirty="0">
                <a:solidFill>
                  <a:schemeClr val="folHlink"/>
                </a:solidFill>
                <a:latin typeface="+mn-lt"/>
                <a:cs typeface="Times New Roman" pitchFamily="18" charset="0"/>
              </a:rPr>
            </a:br>
            <a:endParaRPr lang="pl-PL" sz="36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4038600" y="5084763"/>
            <a:ext cx="820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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6100" y="760412"/>
            <a:ext cx="791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 dirty="0">
                <a:solidFill>
                  <a:srgbClr val="0070C0"/>
                </a:solidFill>
              </a:rPr>
              <a:t>Co kupujemy?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47D13-F044-4469-AB32-E749AD7ED75A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63491" name="Picture 3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64088" cy="338744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450425" y="1124744"/>
            <a:ext cx="3693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Wyobrażenie pobytu</a:t>
            </a:r>
          </a:p>
          <a:p>
            <a:pPr algn="ctr"/>
            <a:r>
              <a:rPr lang="pl-PL" sz="2800" b="1" dirty="0"/>
              <a:t>nad morzem</a:t>
            </a:r>
          </a:p>
        </p:txBody>
      </p:sp>
    </p:spTree>
    <p:extLst>
      <p:ext uri="{BB962C8B-B14F-4D97-AF65-F5344CB8AC3E}">
        <p14:creationId xmlns:p14="http://schemas.microsoft.com/office/powerpoint/2010/main" val="100361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47D13-F044-4469-AB32-E749AD7ED75A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19459" name="Picture 2" descr="Costin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90174"/>
            <a:ext cx="6012159" cy="34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64088" cy="338744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450425" y="1124744"/>
            <a:ext cx="3693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Wyobrażenie pobytu</a:t>
            </a:r>
          </a:p>
          <a:p>
            <a:pPr algn="ctr"/>
            <a:r>
              <a:rPr lang="pl-PL" sz="2800" b="1" dirty="0"/>
              <a:t>nad morzem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536" y="4437112"/>
            <a:ext cx="2403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/>
              <a:t>Rzeczywiste </a:t>
            </a:r>
          </a:p>
          <a:p>
            <a:pPr algn="ctr"/>
            <a:r>
              <a:rPr lang="pl-PL" sz="2800" b="1" dirty="0"/>
              <a:t>wakacje</a:t>
            </a:r>
          </a:p>
        </p:txBody>
      </p:sp>
    </p:spTree>
    <p:extLst>
      <p:ext uri="{BB962C8B-B14F-4D97-AF65-F5344CB8AC3E}">
        <p14:creationId xmlns:p14="http://schemas.microsoft.com/office/powerpoint/2010/main" val="10437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+mn-lt"/>
              </a:rPr>
              <a:t>POZNAJMY SIĘ</a:t>
            </a:r>
            <a:br>
              <a:rPr lang="pl-PL" sz="3600" b="1" dirty="0">
                <a:solidFill>
                  <a:srgbClr val="0070C0"/>
                </a:solidFill>
                <a:latin typeface="+mn-lt"/>
              </a:rPr>
            </a:br>
            <a:r>
              <a:rPr lang="pl-PL" sz="3600" b="1" dirty="0">
                <a:solidFill>
                  <a:srgbClr val="0070C0"/>
                </a:solidFill>
                <a:latin typeface="+mn-lt"/>
              </a:rPr>
              <a:t>- przedstawmy się sobie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782FD3-E60F-459A-8146-62A7A9C56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5734"/>
            <a:ext cx="3109485" cy="439157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1F3FD74-1C15-43B5-B69C-39038D51332E}"/>
              </a:ext>
            </a:extLst>
          </p:cNvPr>
          <p:cNvSpPr txBox="1"/>
          <p:nvPr/>
        </p:nvSpPr>
        <p:spPr>
          <a:xfrm>
            <a:off x="4139952" y="1845734"/>
            <a:ext cx="468052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Marek Migdal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effectLst/>
                <a:ea typeface="Times New Roman" panose="02020603050405020304" pitchFamily="18" charset="0"/>
              </a:rPr>
              <a:t>Mechanizator Rolnictwa</a:t>
            </a:r>
          </a:p>
          <a:p>
            <a:r>
              <a:rPr lang="pl-PL" dirty="0">
                <a:effectLst/>
                <a:ea typeface="Times New Roman" panose="02020603050405020304" pitchFamily="18" charset="0"/>
              </a:rPr>
              <a:t>     Akademia Rolnicza w Szczecinie</a:t>
            </a:r>
            <a:endParaRPr lang="pl-PL" b="1" dirty="0"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effectLst/>
                <a:ea typeface="Times New Roman" panose="02020603050405020304" pitchFamily="18" charset="0"/>
              </a:rPr>
              <a:t>Międzynarodowy Dyplom Managementu IFG </a:t>
            </a:r>
            <a:r>
              <a:rPr lang="pl-PL" dirty="0">
                <a:effectLst/>
                <a:ea typeface="Times New Roman" panose="02020603050405020304" pitchFamily="18" charset="0"/>
              </a:rPr>
              <a:t>Francuski Instytut Zarządzania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Psychologia zarządzania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Zachodniopomorska Szkoła Biznesu </a:t>
            </a:r>
          </a:p>
          <a:p>
            <a:endParaRPr lang="pl-PL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Zawodowo w turystyce od 1989r.</a:t>
            </a:r>
          </a:p>
          <a:p>
            <a:pPr>
              <a:spcBef>
                <a:spcPts val="1200"/>
              </a:spcBef>
            </a:pPr>
            <a:r>
              <a:rPr lang="pl-PL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Obecnie: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Prezes Forum Turystyki 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Regionów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Wykładowca akademicki, Szkoleniowiec, Trener, Ekspert,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oradca branżowy, realizator projektów UE</a:t>
            </a:r>
          </a:p>
          <a:p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3B3DA-B18D-4706-9EFA-3FEBF2F03C67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20483" name="Picture 2" descr="CALVIA"/>
          <p:cNvPicPr>
            <a:picLocks noChangeAspect="1" noChangeArrowheads="1"/>
          </p:cNvPicPr>
          <p:nvPr/>
        </p:nvPicPr>
        <p:blipFill>
          <a:blip r:embed="rId3" cstate="print"/>
          <a:srcRect r="7317"/>
          <a:stretch>
            <a:fillRect/>
          </a:stretch>
        </p:blipFill>
        <p:spPr bwMode="auto">
          <a:xfrm>
            <a:off x="3851274" y="3282950"/>
            <a:ext cx="52927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PUNTA"/>
          <p:cNvPicPr>
            <a:picLocks noChangeAspect="1" noChangeArrowheads="1"/>
          </p:cNvPicPr>
          <p:nvPr/>
        </p:nvPicPr>
        <p:blipFill>
          <a:blip r:embed="rId4" cstate="print"/>
          <a:srcRect t="9088" b="25020"/>
          <a:stretch>
            <a:fillRect/>
          </a:stretch>
        </p:blipFill>
        <p:spPr bwMode="auto">
          <a:xfrm>
            <a:off x="0" y="0"/>
            <a:ext cx="50419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508104" y="11247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Jedni wolą „towarzystwo”</a:t>
            </a:r>
          </a:p>
        </p:txBody>
      </p:sp>
      <p:sp>
        <p:nvSpPr>
          <p:cNvPr id="6" name="Prostokąt 5"/>
          <p:cNvSpPr/>
          <p:nvPr/>
        </p:nvSpPr>
        <p:spPr>
          <a:xfrm>
            <a:off x="755576" y="4581128"/>
            <a:ext cx="2117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/>
              <a:t>Inni wolą </a:t>
            </a:r>
          </a:p>
          <a:p>
            <a:pPr algn="ctr"/>
            <a:r>
              <a:rPr lang="pl-PL" sz="2400" b="1" dirty="0"/>
              <a:t>„samotność”</a:t>
            </a:r>
          </a:p>
        </p:txBody>
      </p:sp>
    </p:spTree>
    <p:extLst>
      <p:ext uri="{BB962C8B-B14F-4D97-AF65-F5344CB8AC3E}">
        <p14:creationId xmlns:p14="http://schemas.microsoft.com/office/powerpoint/2010/main" val="237360575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6368" y="273622"/>
            <a:ext cx="8147248" cy="61545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PRODUKT A KORZYŚĆ</a:t>
            </a:r>
          </a:p>
        </p:txBody>
      </p:sp>
      <p:sp>
        <p:nvSpPr>
          <p:cNvPr id="4" name="Symbol zastępczy zawartości 7"/>
          <p:cNvSpPr txBox="1">
            <a:spLocks/>
          </p:cNvSpPr>
          <p:nvPr/>
        </p:nvSpPr>
        <p:spPr>
          <a:xfrm>
            <a:off x="4499992" y="1554162"/>
            <a:ext cx="449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„Ludzie nie kupują produktów,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Kupują oczekiwania 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 korzyści.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 korzyści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są produktem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34C7F-138C-461D-ADAF-E71F699D27BA}" type="slidenum">
              <a:rPr lang="pl-PL"/>
              <a:pPr/>
              <a:t>31</a:t>
            </a:fld>
            <a:endParaRPr lang="pl-P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92280" y="5822850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pl-PL" sz="2000" i="1" dirty="0" err="1">
                <a:solidFill>
                  <a:schemeClr val="accent1">
                    <a:lumMod val="50000"/>
                  </a:schemeClr>
                </a:solidFill>
              </a:rPr>
              <a:t>T.Levitt</a:t>
            </a:r>
            <a:endParaRPr lang="pl-PL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8066" name="Picture 2" descr="http://www.krystianmularczyk.com/wp-content/uploads/2010/12/c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2798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15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3795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pl-PL" sz="4000" b="1" dirty="0">
                <a:latin typeface="+mn-lt"/>
              </a:rPr>
              <a:t>Struktura produktu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5616" y="1124744"/>
            <a:ext cx="7179642" cy="5418361"/>
            <a:chOff x="1325" y="1207"/>
            <a:chExt cx="3255" cy="2835"/>
          </a:xfrm>
        </p:grpSpPr>
        <p:sp>
          <p:nvSpPr>
            <p:cNvPr id="10258" name="Oval 4"/>
            <p:cNvSpPr>
              <a:spLocks noChangeArrowheads="1"/>
            </p:cNvSpPr>
            <p:nvPr/>
          </p:nvSpPr>
          <p:spPr bwMode="auto">
            <a:xfrm>
              <a:off x="1325" y="1207"/>
              <a:ext cx="3200" cy="283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59" name="Oval 5"/>
            <p:cNvSpPr>
              <a:spLocks noChangeArrowheads="1"/>
            </p:cNvSpPr>
            <p:nvPr/>
          </p:nvSpPr>
          <p:spPr bwMode="auto">
            <a:xfrm>
              <a:off x="1772" y="1627"/>
              <a:ext cx="2322" cy="2057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60" name="Oval 6"/>
            <p:cNvSpPr>
              <a:spLocks noChangeArrowheads="1"/>
            </p:cNvSpPr>
            <p:nvPr/>
          </p:nvSpPr>
          <p:spPr bwMode="auto">
            <a:xfrm>
              <a:off x="2367" y="2175"/>
              <a:ext cx="1142" cy="101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61" name="Text Box 7"/>
            <p:cNvSpPr txBox="1">
              <a:spLocks noChangeArrowheads="1"/>
            </p:cNvSpPr>
            <p:nvPr/>
          </p:nvSpPr>
          <p:spPr bwMode="auto">
            <a:xfrm>
              <a:off x="2631" y="1317"/>
              <a:ext cx="9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2" name="Text Box 8"/>
            <p:cNvSpPr txBox="1">
              <a:spLocks noChangeArrowheads="1"/>
            </p:cNvSpPr>
            <p:nvPr/>
          </p:nvSpPr>
          <p:spPr bwMode="auto">
            <a:xfrm>
              <a:off x="2640" y="2304"/>
              <a:ext cx="623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6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2725" y="2642"/>
              <a:ext cx="630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6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2632" y="1765"/>
              <a:ext cx="78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5" name="Text Box 11"/>
            <p:cNvSpPr txBox="1">
              <a:spLocks noChangeArrowheads="1"/>
            </p:cNvSpPr>
            <p:nvPr/>
          </p:nvSpPr>
          <p:spPr bwMode="auto">
            <a:xfrm>
              <a:off x="2617" y="3310"/>
              <a:ext cx="79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6" name="Text Box 12"/>
            <p:cNvSpPr txBox="1">
              <a:spLocks noChangeArrowheads="1"/>
            </p:cNvSpPr>
            <p:nvPr/>
          </p:nvSpPr>
          <p:spPr bwMode="auto">
            <a:xfrm>
              <a:off x="2020" y="2131"/>
              <a:ext cx="403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1929" y="2981"/>
              <a:ext cx="558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8" name="Text Box 14"/>
            <p:cNvSpPr txBox="1">
              <a:spLocks noChangeArrowheads="1"/>
            </p:cNvSpPr>
            <p:nvPr/>
          </p:nvSpPr>
          <p:spPr bwMode="auto">
            <a:xfrm>
              <a:off x="3374" y="2048"/>
              <a:ext cx="503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69" name="Text Box 15"/>
            <p:cNvSpPr txBox="1">
              <a:spLocks noChangeArrowheads="1"/>
            </p:cNvSpPr>
            <p:nvPr/>
          </p:nvSpPr>
          <p:spPr bwMode="auto">
            <a:xfrm>
              <a:off x="3520" y="2926"/>
              <a:ext cx="45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0" name="Text Box 16"/>
            <p:cNvSpPr txBox="1">
              <a:spLocks noChangeArrowheads="1"/>
            </p:cNvSpPr>
            <p:nvPr/>
          </p:nvSpPr>
          <p:spPr bwMode="auto">
            <a:xfrm>
              <a:off x="2606" y="3785"/>
              <a:ext cx="814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1" name="Text Box 17"/>
            <p:cNvSpPr txBox="1">
              <a:spLocks noChangeArrowheads="1"/>
            </p:cNvSpPr>
            <p:nvPr/>
          </p:nvSpPr>
          <p:spPr bwMode="auto">
            <a:xfrm>
              <a:off x="1802" y="1546"/>
              <a:ext cx="742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2" name="Text Box 18"/>
            <p:cNvSpPr txBox="1">
              <a:spLocks noChangeArrowheads="1"/>
            </p:cNvSpPr>
            <p:nvPr/>
          </p:nvSpPr>
          <p:spPr bwMode="auto">
            <a:xfrm>
              <a:off x="1408" y="2021"/>
              <a:ext cx="54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3" name="Text Box 19"/>
            <p:cNvSpPr txBox="1">
              <a:spLocks noChangeArrowheads="1"/>
            </p:cNvSpPr>
            <p:nvPr/>
          </p:nvSpPr>
          <p:spPr bwMode="auto">
            <a:xfrm>
              <a:off x="1408" y="2816"/>
              <a:ext cx="45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4" name="Text Box 20"/>
            <p:cNvSpPr txBox="1">
              <a:spLocks noChangeArrowheads="1"/>
            </p:cNvSpPr>
            <p:nvPr/>
          </p:nvSpPr>
          <p:spPr bwMode="auto">
            <a:xfrm>
              <a:off x="1848" y="3420"/>
              <a:ext cx="649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5" name="Text Box 21"/>
            <p:cNvSpPr txBox="1">
              <a:spLocks noChangeArrowheads="1"/>
            </p:cNvSpPr>
            <p:nvPr/>
          </p:nvSpPr>
          <p:spPr bwMode="auto">
            <a:xfrm>
              <a:off x="3785" y="3355"/>
              <a:ext cx="412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6" name="Text Box 22"/>
            <p:cNvSpPr txBox="1">
              <a:spLocks noChangeArrowheads="1"/>
            </p:cNvSpPr>
            <p:nvPr/>
          </p:nvSpPr>
          <p:spPr bwMode="auto">
            <a:xfrm>
              <a:off x="4086" y="2606"/>
              <a:ext cx="45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7" name="Text Box 23"/>
            <p:cNvSpPr txBox="1">
              <a:spLocks noChangeArrowheads="1"/>
            </p:cNvSpPr>
            <p:nvPr/>
          </p:nvSpPr>
          <p:spPr bwMode="auto">
            <a:xfrm>
              <a:off x="3977" y="2021"/>
              <a:ext cx="603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0278" name="Text Box 24"/>
            <p:cNvSpPr txBox="1">
              <a:spLocks noChangeArrowheads="1"/>
            </p:cNvSpPr>
            <p:nvPr/>
          </p:nvSpPr>
          <p:spPr bwMode="auto">
            <a:xfrm>
              <a:off x="3575" y="1536"/>
              <a:ext cx="566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3779912" y="3284984"/>
            <a:ext cx="17287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/>
              <a:t>RDZEŃ PRODUKTU</a:t>
            </a:r>
          </a:p>
          <a:p>
            <a:pPr algn="ctr">
              <a:spcBef>
                <a:spcPct val="50000"/>
              </a:spcBef>
            </a:pPr>
            <a:r>
              <a:rPr lang="pl-PL" sz="2000" dirty="0"/>
              <a:t>- korzyść podstawowa</a:t>
            </a:r>
          </a:p>
        </p:txBody>
      </p:sp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3563888" y="2204864"/>
            <a:ext cx="215981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/>
              <a:t>PRODUKT RZECZYWISTY</a:t>
            </a:r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3778693" y="1161566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/>
              <a:t>PRODUKT POSZERZONY</a:t>
            </a: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5868144" y="3356992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cena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5796136" y="4365104"/>
            <a:ext cx="936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styl</a:t>
            </a:r>
          </a:p>
        </p:txBody>
      </p:sp>
      <p:sp>
        <p:nvSpPr>
          <p:cNvPr id="10249" name="Text Box 30"/>
          <p:cNvSpPr txBox="1">
            <a:spLocks noChangeArrowheads="1"/>
          </p:cNvSpPr>
          <p:nvPr/>
        </p:nvSpPr>
        <p:spPr bwMode="auto">
          <a:xfrm>
            <a:off x="3995936" y="5085184"/>
            <a:ext cx="151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/>
              <a:t>znak towarowy</a:t>
            </a: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2195736" y="4437112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opakowanie</a:t>
            </a:r>
          </a:p>
        </p:txBody>
      </p:sp>
      <p:sp>
        <p:nvSpPr>
          <p:cNvPr id="10251" name="Text Box 32"/>
          <p:cNvSpPr txBox="1">
            <a:spLocks noChangeArrowheads="1"/>
          </p:cNvSpPr>
          <p:nvPr/>
        </p:nvSpPr>
        <p:spPr bwMode="auto">
          <a:xfrm>
            <a:off x="2267744" y="3356992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jakość</a:t>
            </a:r>
          </a:p>
        </p:txBody>
      </p:sp>
      <p:sp>
        <p:nvSpPr>
          <p:cNvPr id="10252" name="Text Box 33"/>
          <p:cNvSpPr txBox="1">
            <a:spLocks noChangeArrowheads="1"/>
          </p:cNvSpPr>
          <p:nvPr/>
        </p:nvSpPr>
        <p:spPr bwMode="auto">
          <a:xfrm>
            <a:off x="1403648" y="5229200"/>
            <a:ext cx="1944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l-PL" sz="2000" dirty="0"/>
              <a:t>kredyty,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pl-PL" sz="2000" dirty="0"/>
              <a:t>sprzedaż ratalna</a:t>
            </a:r>
          </a:p>
        </p:txBody>
      </p:sp>
      <p:sp>
        <p:nvSpPr>
          <p:cNvPr id="10253" name="Text Box 34"/>
          <p:cNvSpPr txBox="1">
            <a:spLocks noChangeArrowheads="1"/>
          </p:cNvSpPr>
          <p:nvPr/>
        </p:nvSpPr>
        <p:spPr bwMode="auto">
          <a:xfrm>
            <a:off x="5940152" y="5373216"/>
            <a:ext cx="1366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sposób dostawy</a:t>
            </a:r>
          </a:p>
        </p:txBody>
      </p:sp>
      <p:sp>
        <p:nvSpPr>
          <p:cNvPr id="10254" name="Text Box 35"/>
          <p:cNvSpPr txBox="1">
            <a:spLocks noChangeArrowheads="1"/>
          </p:cNvSpPr>
          <p:nvPr/>
        </p:nvSpPr>
        <p:spPr bwMode="auto">
          <a:xfrm>
            <a:off x="6948264" y="3861048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usługi gwarancyjne</a:t>
            </a:r>
          </a:p>
        </p:txBody>
      </p:sp>
      <p:sp>
        <p:nvSpPr>
          <p:cNvPr id="10255" name="Text Box 36"/>
          <p:cNvSpPr txBox="1">
            <a:spLocks noChangeArrowheads="1"/>
          </p:cNvSpPr>
          <p:nvPr/>
        </p:nvSpPr>
        <p:spPr bwMode="auto">
          <a:xfrm>
            <a:off x="6444208" y="2276872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rezerwacje</a:t>
            </a:r>
          </a:p>
        </p:txBody>
      </p:sp>
      <p:sp>
        <p:nvSpPr>
          <p:cNvPr id="10256" name="Text Box 37"/>
          <p:cNvSpPr txBox="1">
            <a:spLocks noChangeArrowheads="1"/>
          </p:cNvSpPr>
          <p:nvPr/>
        </p:nvSpPr>
        <p:spPr bwMode="auto">
          <a:xfrm>
            <a:off x="1115616" y="3789040"/>
            <a:ext cx="1008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ubezpieczenia</a:t>
            </a:r>
          </a:p>
        </p:txBody>
      </p:sp>
      <p:sp>
        <p:nvSpPr>
          <p:cNvPr id="10257" name="Text Box 38"/>
          <p:cNvSpPr txBox="1">
            <a:spLocks noChangeArrowheads="1"/>
          </p:cNvSpPr>
          <p:nvPr/>
        </p:nvSpPr>
        <p:spPr bwMode="auto">
          <a:xfrm>
            <a:off x="1547664" y="242088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/>
              <a:t>porady</a:t>
            </a:r>
          </a:p>
        </p:txBody>
      </p:sp>
    </p:spTree>
    <p:extLst>
      <p:ext uri="{BB962C8B-B14F-4D97-AF65-F5344CB8AC3E}">
        <p14:creationId xmlns:p14="http://schemas.microsoft.com/office/powerpoint/2010/main" val="3572427962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-22097" y="476672"/>
            <a:ext cx="9144000" cy="692150"/>
          </a:xfrm>
        </p:spPr>
        <p:txBody>
          <a:bodyPr/>
          <a:lstStyle/>
          <a:p>
            <a:pPr algn="ctr" eaLnBrk="1" hangingPunct="1"/>
            <a:r>
              <a:rPr lang="pl-PL" sz="3600" b="1" dirty="0">
                <a:solidFill>
                  <a:srgbClr val="002060"/>
                </a:solidFill>
                <a:latin typeface="+mn-lt"/>
              </a:rPr>
              <a:t>Proces planowania produktu turystycznego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80920" cy="4738092"/>
          </a:xfrm>
          <a:noFill/>
        </p:spPr>
        <p:txBody>
          <a:bodyPr/>
          <a:lstStyle/>
          <a:p>
            <a:pPr eaLnBrk="1" hangingPunct="1"/>
            <a:r>
              <a:rPr lang="pl-PL" sz="2400" b="1" dirty="0"/>
              <a:t>OKREŚLENIE RDZENIA PRODUKTU: </a:t>
            </a:r>
            <a:r>
              <a:rPr lang="pl-PL" sz="2400" dirty="0"/>
              <a:t>co turysta rzeczywiście kupuje?, jaką podstawową potrzebę zamierza zaspokoić</a:t>
            </a:r>
            <a:r>
              <a:rPr lang="pl-PL" sz="2400" dirty="0">
                <a:cs typeface="Times New Roman" pitchFamily="18" charset="0"/>
              </a:rPr>
              <a:t>?</a:t>
            </a:r>
            <a:r>
              <a:rPr lang="pl-PL" sz="2400" dirty="0"/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pl-PL" sz="2400" b="1" dirty="0">
                <a:cs typeface="Times New Roman" pitchFamily="18" charset="0"/>
              </a:rPr>
              <a:t>WYBÓR PRODUKTU RZECZYWISTEGO</a:t>
            </a:r>
            <a:r>
              <a:rPr lang="pl-PL" sz="2400" dirty="0">
                <a:cs typeface="Times New Roman" pitchFamily="18" charset="0"/>
              </a:rPr>
              <a:t>: </a:t>
            </a:r>
            <a:r>
              <a:rPr lang="pl-PL" sz="2400" dirty="0"/>
              <a:t>jakie należy zawrzeć usługi (dobra) by zaspokoić potrzebę podstawową i potrzeby komplementarne (np. bezpieczeństwa, informacji, żywienia</a:t>
            </a:r>
            <a:r>
              <a:rPr lang="pl-PL" sz="2400" dirty="0">
                <a:cs typeface="Times New Roman" pitchFamily="18" charset="0"/>
              </a:rPr>
              <a:t>)?</a:t>
            </a:r>
            <a:endParaRPr lang="pl-PL" sz="2400" dirty="0"/>
          </a:p>
          <a:p>
            <a:pPr eaLnBrk="1" hangingPunct="1">
              <a:spcBef>
                <a:spcPts val="1200"/>
              </a:spcBef>
            </a:pPr>
            <a:r>
              <a:rPr lang="pl-PL" sz="2400" b="1" dirty="0">
                <a:cs typeface="Times New Roman" pitchFamily="18" charset="0"/>
              </a:rPr>
              <a:t>WYBÓR PRODUKTU POSZERZONEGO</a:t>
            </a:r>
            <a:r>
              <a:rPr lang="pl-PL" sz="2400" dirty="0">
                <a:cs typeface="Times New Roman" pitchFamily="18" charset="0"/>
              </a:rPr>
              <a:t>: co </a:t>
            </a:r>
            <a:r>
              <a:rPr lang="pl-PL" sz="2400" dirty="0"/>
              <a:t>wprowadzić jeszcze </a:t>
            </a:r>
            <a:br>
              <a:rPr lang="pl-PL" sz="2400" dirty="0"/>
            </a:br>
            <a:r>
              <a:rPr lang="pl-PL" sz="2400" dirty="0"/>
              <a:t>do pakietu by uatrakcyjnić produkt i przyciągnąć nabywcę</a:t>
            </a:r>
            <a:r>
              <a:rPr lang="pl-PL" sz="2400" dirty="0">
                <a:cs typeface="Times New Roman" pitchFamily="18" charset="0"/>
              </a:rPr>
              <a:t>? </a:t>
            </a:r>
            <a:endParaRPr lang="pl-PL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2000" dirty="0"/>
          </a:p>
        </p:txBody>
      </p:sp>
      <p:pic>
        <p:nvPicPr>
          <p:cNvPr id="30724" name="Picture 4" descr="j009056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69160"/>
            <a:ext cx="3048496" cy="1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34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174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pl-PL" sz="3600" b="1" dirty="0">
                <a:latin typeface="+mn-lt"/>
              </a:rPr>
              <a:t>Struktura produktu turystycznego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640" y="1196752"/>
            <a:ext cx="6624736" cy="5328592"/>
            <a:chOff x="1325" y="1207"/>
            <a:chExt cx="3255" cy="2835"/>
          </a:xfrm>
        </p:grpSpPr>
        <p:sp>
          <p:nvSpPr>
            <p:cNvPr id="15381" name="Oval 4"/>
            <p:cNvSpPr>
              <a:spLocks noChangeArrowheads="1"/>
            </p:cNvSpPr>
            <p:nvPr/>
          </p:nvSpPr>
          <p:spPr bwMode="auto">
            <a:xfrm>
              <a:off x="1325" y="1207"/>
              <a:ext cx="3200" cy="283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82" name="Oval 5"/>
            <p:cNvSpPr>
              <a:spLocks noChangeArrowheads="1"/>
            </p:cNvSpPr>
            <p:nvPr/>
          </p:nvSpPr>
          <p:spPr bwMode="auto">
            <a:xfrm>
              <a:off x="1772" y="1627"/>
              <a:ext cx="2322" cy="2057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83" name="Oval 6"/>
            <p:cNvSpPr>
              <a:spLocks noChangeArrowheads="1"/>
            </p:cNvSpPr>
            <p:nvPr/>
          </p:nvSpPr>
          <p:spPr bwMode="auto">
            <a:xfrm>
              <a:off x="2367" y="2175"/>
              <a:ext cx="1142" cy="101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auto">
            <a:xfrm>
              <a:off x="2631" y="1279"/>
              <a:ext cx="97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85" name="Text Box 8"/>
            <p:cNvSpPr txBox="1">
              <a:spLocks noChangeArrowheads="1"/>
            </p:cNvSpPr>
            <p:nvPr/>
          </p:nvSpPr>
          <p:spPr bwMode="auto">
            <a:xfrm>
              <a:off x="2640" y="2304"/>
              <a:ext cx="623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l-PL" sz="16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86" name="Text Box 9"/>
            <p:cNvSpPr txBox="1">
              <a:spLocks noChangeArrowheads="1"/>
            </p:cNvSpPr>
            <p:nvPr/>
          </p:nvSpPr>
          <p:spPr bwMode="auto">
            <a:xfrm>
              <a:off x="2725" y="2642"/>
              <a:ext cx="630" cy="1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87" name="Text Box 10"/>
            <p:cNvSpPr txBox="1">
              <a:spLocks noChangeArrowheads="1"/>
            </p:cNvSpPr>
            <p:nvPr/>
          </p:nvSpPr>
          <p:spPr bwMode="auto">
            <a:xfrm>
              <a:off x="2632" y="1765"/>
              <a:ext cx="787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88" name="Text Box 11"/>
            <p:cNvSpPr txBox="1">
              <a:spLocks noChangeArrowheads="1"/>
            </p:cNvSpPr>
            <p:nvPr/>
          </p:nvSpPr>
          <p:spPr bwMode="auto">
            <a:xfrm>
              <a:off x="2617" y="3310"/>
              <a:ext cx="79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89" name="Text Box 12"/>
            <p:cNvSpPr txBox="1">
              <a:spLocks noChangeArrowheads="1"/>
            </p:cNvSpPr>
            <p:nvPr/>
          </p:nvSpPr>
          <p:spPr bwMode="auto">
            <a:xfrm>
              <a:off x="2020" y="2131"/>
              <a:ext cx="403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0" name="Text Box 13"/>
            <p:cNvSpPr txBox="1">
              <a:spLocks noChangeArrowheads="1"/>
            </p:cNvSpPr>
            <p:nvPr/>
          </p:nvSpPr>
          <p:spPr bwMode="auto">
            <a:xfrm>
              <a:off x="1929" y="2981"/>
              <a:ext cx="558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1" name="Text Box 14"/>
            <p:cNvSpPr txBox="1">
              <a:spLocks noChangeArrowheads="1"/>
            </p:cNvSpPr>
            <p:nvPr/>
          </p:nvSpPr>
          <p:spPr bwMode="auto">
            <a:xfrm>
              <a:off x="3374" y="2048"/>
              <a:ext cx="503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2" name="Text Box 15"/>
            <p:cNvSpPr txBox="1">
              <a:spLocks noChangeArrowheads="1"/>
            </p:cNvSpPr>
            <p:nvPr/>
          </p:nvSpPr>
          <p:spPr bwMode="auto">
            <a:xfrm>
              <a:off x="3520" y="2926"/>
              <a:ext cx="457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3" name="Text Box 16"/>
            <p:cNvSpPr txBox="1">
              <a:spLocks noChangeArrowheads="1"/>
            </p:cNvSpPr>
            <p:nvPr/>
          </p:nvSpPr>
          <p:spPr bwMode="auto">
            <a:xfrm>
              <a:off x="2606" y="3785"/>
              <a:ext cx="814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4" name="Text Box 17"/>
            <p:cNvSpPr txBox="1">
              <a:spLocks noChangeArrowheads="1"/>
            </p:cNvSpPr>
            <p:nvPr/>
          </p:nvSpPr>
          <p:spPr bwMode="auto">
            <a:xfrm>
              <a:off x="1802" y="1546"/>
              <a:ext cx="742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5" name="Text Box 18"/>
            <p:cNvSpPr txBox="1">
              <a:spLocks noChangeArrowheads="1"/>
            </p:cNvSpPr>
            <p:nvPr/>
          </p:nvSpPr>
          <p:spPr bwMode="auto">
            <a:xfrm>
              <a:off x="1408" y="2021"/>
              <a:ext cx="547" cy="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12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6" name="Text Box 19"/>
            <p:cNvSpPr txBox="1">
              <a:spLocks noChangeArrowheads="1"/>
            </p:cNvSpPr>
            <p:nvPr/>
          </p:nvSpPr>
          <p:spPr bwMode="auto">
            <a:xfrm>
              <a:off x="1408" y="2816"/>
              <a:ext cx="457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7" name="Text Box 20"/>
            <p:cNvSpPr txBox="1">
              <a:spLocks noChangeArrowheads="1"/>
            </p:cNvSpPr>
            <p:nvPr/>
          </p:nvSpPr>
          <p:spPr bwMode="auto">
            <a:xfrm>
              <a:off x="1848" y="3420"/>
              <a:ext cx="649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8" name="Text Box 21"/>
            <p:cNvSpPr txBox="1">
              <a:spLocks noChangeArrowheads="1"/>
            </p:cNvSpPr>
            <p:nvPr/>
          </p:nvSpPr>
          <p:spPr bwMode="auto">
            <a:xfrm>
              <a:off x="3785" y="3355"/>
              <a:ext cx="412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99" name="Text Box 22"/>
            <p:cNvSpPr txBox="1">
              <a:spLocks noChangeArrowheads="1"/>
            </p:cNvSpPr>
            <p:nvPr/>
          </p:nvSpPr>
          <p:spPr bwMode="auto">
            <a:xfrm>
              <a:off x="4086" y="2606"/>
              <a:ext cx="457" cy="1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400" name="Text Box 23"/>
            <p:cNvSpPr txBox="1">
              <a:spLocks noChangeArrowheads="1"/>
            </p:cNvSpPr>
            <p:nvPr/>
          </p:nvSpPr>
          <p:spPr bwMode="auto">
            <a:xfrm>
              <a:off x="3977" y="2021"/>
              <a:ext cx="603" cy="20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20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401" name="Text Box 24"/>
            <p:cNvSpPr txBox="1">
              <a:spLocks noChangeArrowheads="1"/>
            </p:cNvSpPr>
            <p:nvPr/>
          </p:nvSpPr>
          <p:spPr bwMode="auto">
            <a:xfrm>
              <a:off x="3575" y="1536"/>
              <a:ext cx="566" cy="2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20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3347864" y="3140968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9234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RDZEŃ PRODUKTU</a:t>
            </a:r>
          </a:p>
        </p:txBody>
      </p:sp>
      <p:sp>
        <p:nvSpPr>
          <p:cNvPr id="15365" name="Text Box 26"/>
          <p:cNvSpPr txBox="1">
            <a:spLocks noChangeArrowheads="1"/>
          </p:cNvSpPr>
          <p:nvPr/>
        </p:nvSpPr>
        <p:spPr bwMode="auto">
          <a:xfrm>
            <a:off x="3278570" y="1031937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1A03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 POSZERZONY</a:t>
            </a: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3203848" y="2204864"/>
            <a:ext cx="2736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 RZECZYWISTY</a:t>
            </a:r>
          </a:p>
        </p:txBody>
      </p:sp>
      <p:sp>
        <p:nvSpPr>
          <p:cNvPr id="15367" name="Text Box 28"/>
          <p:cNvSpPr txBox="1">
            <a:spLocks noChangeArrowheads="1"/>
          </p:cNvSpPr>
          <p:nvPr/>
        </p:nvSpPr>
        <p:spPr bwMode="auto">
          <a:xfrm>
            <a:off x="5868144" y="1916832"/>
            <a:ext cx="1871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1A03C3"/>
                </a:solidFill>
              </a:rPr>
              <a:t>rezerwacja</a:t>
            </a:r>
          </a:p>
          <a:p>
            <a:r>
              <a:rPr lang="pl-PL" sz="2000" b="1" dirty="0">
                <a:solidFill>
                  <a:srgbClr val="1A03C3"/>
                </a:solidFill>
              </a:rPr>
              <a:t>komputerowa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6732240" y="3645024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rgbClr val="1A03C3"/>
                </a:solidFill>
              </a:rPr>
              <a:t>dodatkowe</a:t>
            </a:r>
          </a:p>
          <a:p>
            <a:pPr algn="ctr"/>
            <a:r>
              <a:rPr lang="pl-PL" sz="2000" b="1" dirty="0">
                <a:solidFill>
                  <a:srgbClr val="1A03C3"/>
                </a:solidFill>
              </a:rPr>
              <a:t>wycieczki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69" name="Text Box 30"/>
          <p:cNvSpPr txBox="1">
            <a:spLocks noChangeArrowheads="1"/>
          </p:cNvSpPr>
          <p:nvPr/>
        </p:nvSpPr>
        <p:spPr bwMode="auto">
          <a:xfrm>
            <a:off x="6444208" y="4797152"/>
            <a:ext cx="151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1A03C3"/>
                </a:solidFill>
              </a:rPr>
              <a:t>pogadanki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6012160" y="5373216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1A03C3"/>
                </a:solidFill>
              </a:rPr>
              <a:t>dancingi</a:t>
            </a:r>
          </a:p>
        </p:txBody>
      </p:sp>
      <p:sp>
        <p:nvSpPr>
          <p:cNvPr id="15371" name="Text Box 32"/>
          <p:cNvSpPr txBox="1">
            <a:spLocks noChangeArrowheads="1"/>
          </p:cNvSpPr>
          <p:nvPr/>
        </p:nvSpPr>
        <p:spPr bwMode="auto">
          <a:xfrm>
            <a:off x="1547664" y="5373216"/>
            <a:ext cx="2087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A03C3"/>
                </a:solidFill>
              </a:rPr>
              <a:t>ubezpieczenia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72" name="Text Box 33"/>
          <p:cNvSpPr txBox="1">
            <a:spLocks noChangeArrowheads="1"/>
          </p:cNvSpPr>
          <p:nvPr/>
        </p:nvSpPr>
        <p:spPr bwMode="auto">
          <a:xfrm>
            <a:off x="3635896" y="5877272"/>
            <a:ext cx="2087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rgbClr val="1A03C3"/>
                </a:solidFill>
              </a:rPr>
              <a:t>opieka lekarska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73" name="Text Box 34"/>
          <p:cNvSpPr txBox="1">
            <a:spLocks noChangeArrowheads="1"/>
          </p:cNvSpPr>
          <p:nvPr/>
        </p:nvSpPr>
        <p:spPr bwMode="auto">
          <a:xfrm>
            <a:off x="899592" y="3645024"/>
            <a:ext cx="187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A03C3"/>
                </a:solidFill>
              </a:rPr>
              <a:t>porady sprzedaży</a:t>
            </a:r>
          </a:p>
          <a:p>
            <a:pPr algn="ctr"/>
            <a:r>
              <a:rPr lang="pl-PL" sz="2000" b="1" dirty="0">
                <a:solidFill>
                  <a:srgbClr val="1A03C3"/>
                </a:solidFill>
              </a:rPr>
              <a:t>produktu</a:t>
            </a:r>
            <a:endParaRPr lang="pl-PL" sz="2000" dirty="0">
              <a:solidFill>
                <a:srgbClr val="1A03C3"/>
              </a:solidFill>
            </a:endParaRPr>
          </a:p>
        </p:txBody>
      </p:sp>
      <p:sp>
        <p:nvSpPr>
          <p:cNvPr id="15374" name="Text Box 35"/>
          <p:cNvSpPr txBox="1">
            <a:spLocks noChangeArrowheads="1"/>
          </p:cNvSpPr>
          <p:nvPr/>
        </p:nvSpPr>
        <p:spPr bwMode="auto">
          <a:xfrm>
            <a:off x="1187624" y="2060848"/>
            <a:ext cx="2230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rgbClr val="1A03C3"/>
                </a:solidFill>
              </a:rPr>
              <a:t>serwis posprzedażowy</a:t>
            </a:r>
            <a:r>
              <a:rPr lang="pl-PL" sz="2000" b="1" dirty="0">
                <a:solidFill>
                  <a:schemeClr val="tx2"/>
                </a:solidFill>
              </a:rPr>
              <a:t> </a:t>
            </a:r>
            <a:endParaRPr lang="pl-PL" sz="2000" dirty="0"/>
          </a:p>
        </p:txBody>
      </p:sp>
      <p:sp>
        <p:nvSpPr>
          <p:cNvPr id="15375" name="Text Box 36"/>
          <p:cNvSpPr txBox="1">
            <a:spLocks noChangeArrowheads="1"/>
          </p:cNvSpPr>
          <p:nvPr/>
        </p:nvSpPr>
        <p:spPr bwMode="auto">
          <a:xfrm>
            <a:off x="5724128" y="4293096"/>
            <a:ext cx="1152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99"/>
                </a:solidFill>
              </a:rPr>
              <a:t>posiłki</a:t>
            </a:r>
            <a:endParaRPr lang="pl-PL" sz="2000" dirty="0">
              <a:solidFill>
                <a:srgbClr val="000099"/>
              </a:solidFill>
            </a:endParaRPr>
          </a:p>
        </p:txBody>
      </p:sp>
      <p:sp>
        <p:nvSpPr>
          <p:cNvPr id="15376" name="Text Box 37"/>
          <p:cNvSpPr txBox="1">
            <a:spLocks noChangeArrowheads="1"/>
          </p:cNvSpPr>
          <p:nvPr/>
        </p:nvSpPr>
        <p:spPr bwMode="auto">
          <a:xfrm>
            <a:off x="4427984" y="5157192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99"/>
                </a:solidFill>
              </a:rPr>
              <a:t>wycieczki</a:t>
            </a:r>
            <a:endParaRPr lang="pl-PL" sz="2000" dirty="0">
              <a:solidFill>
                <a:srgbClr val="000099"/>
              </a:solidFill>
            </a:endParaRPr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2627784" y="4653136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99"/>
                </a:solidFill>
              </a:rPr>
              <a:t>przejazdy</a:t>
            </a:r>
            <a:endParaRPr lang="pl-PL" sz="2000" dirty="0">
              <a:solidFill>
                <a:srgbClr val="000099"/>
              </a:solidFill>
            </a:endParaRP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483768" y="3140968"/>
            <a:ext cx="108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99"/>
                </a:solidFill>
              </a:rPr>
              <a:t>przelot</a:t>
            </a:r>
            <a:r>
              <a:rPr lang="pl-PL" sz="20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707904" y="4005064"/>
            <a:ext cx="1943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1600" b="1" dirty="0"/>
              <a:t>TURYSTA</a:t>
            </a:r>
            <a:r>
              <a:rPr lang="pl-PL" sz="1600" dirty="0"/>
              <a:t> </a:t>
            </a:r>
            <a:br>
              <a:rPr lang="pl-PL" sz="1600" dirty="0"/>
            </a:br>
            <a:r>
              <a:rPr lang="pl-PL" sz="1600" b="1" dirty="0"/>
              <a:t>i jego oczekiwania </a:t>
            </a:r>
          </a:p>
        </p:txBody>
      </p:sp>
      <p:sp>
        <p:nvSpPr>
          <p:cNvPr id="15380" name="Text Box 41"/>
          <p:cNvSpPr txBox="1">
            <a:spLocks noChangeArrowheads="1"/>
          </p:cNvSpPr>
          <p:nvPr/>
        </p:nvSpPr>
        <p:spPr bwMode="auto">
          <a:xfrm>
            <a:off x="5724128" y="3212976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99"/>
                </a:solidFill>
              </a:rPr>
              <a:t>noclegi</a:t>
            </a:r>
          </a:p>
        </p:txBody>
      </p:sp>
    </p:spTree>
    <p:extLst>
      <p:ext uri="{BB962C8B-B14F-4D97-AF65-F5344CB8AC3E}">
        <p14:creationId xmlns:p14="http://schemas.microsoft.com/office/powerpoint/2010/main" val="18933731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3600" b="1" dirty="0">
                <a:solidFill>
                  <a:srgbClr val="0070C0"/>
                </a:solidFill>
                <a:latin typeface="+mn-lt"/>
              </a:rPr>
              <a:t>Co kupujemy?</a:t>
            </a:r>
            <a:endParaRPr lang="pl-PL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435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960C5-7B01-48B2-AC47-F3F1A5F0EE5C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18436" name="pole tekstowe 3"/>
          <p:cNvSpPr txBox="1">
            <a:spLocks noChangeArrowheads="1"/>
          </p:cNvSpPr>
          <p:nvPr/>
        </p:nvSpPr>
        <p:spPr bwMode="auto">
          <a:xfrm>
            <a:off x="642938" y="1714500"/>
            <a:ext cx="7786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sz="3200" dirty="0"/>
              <a:t>Co tak naprawdę kupuje klient?</a:t>
            </a:r>
          </a:p>
          <a:p>
            <a:endParaRPr lang="pl-PL" sz="3200" dirty="0"/>
          </a:p>
          <a:p>
            <a:r>
              <a:rPr lang="pl-PL" sz="3200" dirty="0"/>
              <a:t>Czym się kieruje?</a:t>
            </a:r>
          </a:p>
          <a:p>
            <a:endParaRPr lang="pl-PL" sz="3200" dirty="0"/>
          </a:p>
          <a:p>
            <a:r>
              <a:rPr lang="pl-PL" sz="3200" dirty="0"/>
              <a:t>Czy i jak możemy wpłynąć </a:t>
            </a:r>
            <a:br>
              <a:rPr lang="pl-PL" sz="3200" dirty="0"/>
            </a:br>
            <a:r>
              <a:rPr lang="pl-PL" sz="3200" dirty="0"/>
              <a:t>na decyzje klienta?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F03F2C-EE0E-4929-B36D-A312EC24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16" y="3284984"/>
            <a:ext cx="3812184" cy="403134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hemat blokowy: proces alternatywny 2"/>
          <p:cNvSpPr/>
          <p:nvPr/>
        </p:nvSpPr>
        <p:spPr>
          <a:xfrm>
            <a:off x="683568" y="980728"/>
            <a:ext cx="2808312" cy="18367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POTRZEBY</a:t>
            </a:r>
          </a:p>
        </p:txBody>
      </p:sp>
      <p:sp>
        <p:nvSpPr>
          <p:cNvPr id="4" name="Schemat blokowy: proces alternatywny 3"/>
          <p:cNvSpPr/>
          <p:nvPr/>
        </p:nvSpPr>
        <p:spPr>
          <a:xfrm>
            <a:off x="1691680" y="3573016"/>
            <a:ext cx="2736304" cy="18367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KORZYŚCI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chemat blokowy: proces alternatywny 4"/>
          <p:cNvSpPr/>
          <p:nvPr/>
        </p:nvSpPr>
        <p:spPr>
          <a:xfrm>
            <a:off x="5724128" y="1988840"/>
            <a:ext cx="2736304" cy="17647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MOTYWACJE</a:t>
            </a:r>
          </a:p>
        </p:txBody>
      </p:sp>
      <p:sp>
        <p:nvSpPr>
          <p:cNvPr id="6" name="Strzałka w prawo 5"/>
          <p:cNvSpPr/>
          <p:nvPr/>
        </p:nvSpPr>
        <p:spPr>
          <a:xfrm rot="1528762">
            <a:off x="4205769" y="1644483"/>
            <a:ext cx="1036338" cy="484632"/>
          </a:xfrm>
          <a:prstGeom prst="rightArrow">
            <a:avLst>
              <a:gd name="adj1" fmla="val 453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 rot="8871805">
            <a:off x="4721958" y="40079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14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980728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Potrzeb</a:t>
            </a:r>
            <a:r>
              <a:rPr lang="pl-PL" sz="3200" b="1" dirty="0">
                <a:ea typeface="Tahoma" pitchFamily="34" charset="0"/>
                <a:cs typeface="Tahoma" pitchFamily="34" charset="0"/>
              </a:rPr>
              <a:t>a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stan braku czegoś; pożądanie czegoś niezbędnego do zapewnienia warunków rozwoju i funkcjonowania człowieka </a:t>
            </a:r>
          </a:p>
          <a:p>
            <a:pPr>
              <a:spcBef>
                <a:spcPts val="1200"/>
              </a:spcBef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Motywacja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: stan gotowości do podjęcia określonego działania; wzbudzony potrzebą zespół procesów psychicznych i fizjologicznych</a:t>
            </a:r>
          </a:p>
          <a:p>
            <a:pPr>
              <a:spcBef>
                <a:spcPts val="1200"/>
              </a:spcBef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Korzyść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: dodatni wynik porównania jakiegoś stanu (cechy, sytuacji) z innym</a:t>
            </a:r>
          </a:p>
        </p:txBody>
      </p:sp>
    </p:spTree>
    <p:extLst>
      <p:ext uri="{BB962C8B-B14F-4D97-AF65-F5344CB8AC3E}">
        <p14:creationId xmlns:p14="http://schemas.microsoft.com/office/powerpoint/2010/main" val="295223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piramida maslowa">
            <a:extLst>
              <a:ext uri="{FF2B5EF4-FFF2-40B4-BE49-F238E27FC236}">
                <a16:creationId xmlns:a16="http://schemas.microsoft.com/office/drawing/2014/main" id="{27BCDB8C-91DA-4090-9B2F-51EC5858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42" y="3946748"/>
            <a:ext cx="358855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332656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TEORIA POTRZEB A. MASLOWA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7123" y="1412776"/>
            <a:ext cx="87468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800" b="1" dirty="0"/>
              <a:t>Czego oczekuje turysta?</a:t>
            </a:r>
          </a:p>
          <a:p>
            <a:r>
              <a:rPr lang="pl-PL" sz="2800" b="1" dirty="0"/>
              <a:t>Jakie są jego potrzeby?</a:t>
            </a:r>
          </a:p>
          <a:p>
            <a:endParaRPr lang="pl-PL" sz="1200" b="1" dirty="0"/>
          </a:p>
          <a:p>
            <a:pPr eaLnBrk="0" hangingPunct="0">
              <a:buFontTx/>
              <a:buChar char="-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potrzeby układają się hierarchicznie</a:t>
            </a:r>
          </a:p>
          <a:p>
            <a:pPr eaLnBrk="0" hangingPunct="0">
              <a:spcBef>
                <a:spcPts val="1200"/>
              </a:spcBef>
              <a:buFontTx/>
              <a:buChar char="-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żeby zostały spełnione potrzeby wyższe w hierarchii,</a:t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 muszą najpierw zostać spełnione potrzeby niższe </a:t>
            </a:r>
          </a:p>
          <a:p>
            <a:pPr eaLnBrk="0" hangingPunct="0">
              <a:spcBef>
                <a:spcPts val="1200"/>
              </a:spcBef>
              <a:buFontTx/>
              <a:buChar char="-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hierarchia jest zbudowana na zasadzie </a:t>
            </a:r>
          </a:p>
          <a:p>
            <a:pPr eaLnBrk="0" hangingPunct="0"/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 piramidy – im wyższy poziom, </a:t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 tym mniejsza liczba ludzi</a:t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 odczuwa te potrzeby</a:t>
            </a:r>
          </a:p>
        </p:txBody>
      </p:sp>
    </p:spTree>
    <p:extLst>
      <p:ext uri="{BB962C8B-B14F-4D97-AF65-F5344CB8AC3E}">
        <p14:creationId xmlns:p14="http://schemas.microsoft.com/office/powerpoint/2010/main" val="254012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2662" y="56965"/>
            <a:ext cx="8591872" cy="815751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PIRAMIDA POTRZEB „MASLOWA”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21900"/>
              </p:ext>
            </p:extLst>
          </p:nvPr>
        </p:nvGraphicFramePr>
        <p:xfrm>
          <a:off x="433302" y="836712"/>
          <a:ext cx="8407809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2" imgW="4587840" imgH="3665160" progId="">
                  <p:embed/>
                </p:oleObj>
              </mc:Choice>
              <mc:Fallback>
                <p:oleObj name="Klip" r:id="rId2" imgW="4587840" imgH="3665160" progId="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02" y="836712"/>
                        <a:ext cx="8407809" cy="5445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12851" y="5573315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400" b="1" dirty="0"/>
              <a:t>Egzystencjalne/fizjologiczne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2577" y="4440707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b="1" dirty="0"/>
              <a:t>Bezpieczeństwa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35064" y="3371167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400" b="1" dirty="0"/>
              <a:t>Przynależności/społeczne</a:t>
            </a:r>
            <a:endParaRPr lang="pl-PL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74652" y="2295494"/>
            <a:ext cx="298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b="1" dirty="0"/>
              <a:t>Uznania </a:t>
            </a:r>
            <a:endParaRPr lang="pl-PL" sz="2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31839" y="1230419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b="1" dirty="0"/>
              <a:t>Samorealizacji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244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+mn-lt"/>
              </a:rPr>
              <a:t>POZNAJMY SIĘ</a:t>
            </a:r>
            <a:br>
              <a:rPr lang="pl-PL" sz="3600" b="1" dirty="0">
                <a:solidFill>
                  <a:srgbClr val="0070C0"/>
                </a:solidFill>
                <a:latin typeface="+mn-lt"/>
              </a:rPr>
            </a:br>
            <a:r>
              <a:rPr lang="pl-PL" sz="3600" b="1" dirty="0">
                <a:solidFill>
                  <a:srgbClr val="0070C0"/>
                </a:solidFill>
                <a:latin typeface="+mn-lt"/>
              </a:rPr>
              <a:t>- przedstawmy się sobie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9" y="1845734"/>
            <a:ext cx="792088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200" b="1" dirty="0">
                <a:solidFill>
                  <a:schemeClr val="tx1"/>
                </a:solidFill>
              </a:rPr>
              <a:t>Proszę o krótką prezentację każdego z uczestników: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solidFill>
                  <a:schemeClr val="tx1"/>
                </a:solidFill>
              </a:rPr>
              <a:t>- czym się obecnie zajmuje - ogólnie?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solidFill>
                  <a:schemeClr val="tx1"/>
                </a:solidFill>
              </a:rPr>
              <a:t>- co realizuje w sektorze turystyki?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200" dirty="0">
                <a:solidFill>
                  <a:schemeClr val="tx1"/>
                </a:solidFill>
              </a:rPr>
              <a:t>- jak wyobraża sobie swoje turystyczne przedsięwzięcia za 3-5 lat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pl-PL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pl-PL" sz="2200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E4B26C-ED61-4F2A-9BBA-04CF1C03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61374"/>
            <a:ext cx="3755586" cy="26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1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755576" y="358291"/>
            <a:ext cx="7486600" cy="110532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+mn-lt"/>
              </a:rPr>
              <a:t>MARKETINGOWE UJĘCIE </a:t>
            </a:r>
            <a:br>
              <a:rPr lang="pl-PL" sz="3600" b="1" dirty="0">
                <a:solidFill>
                  <a:srgbClr val="002060"/>
                </a:solidFill>
                <a:latin typeface="+mn-lt"/>
              </a:rPr>
            </a:br>
            <a:r>
              <a:rPr lang="pl-PL" sz="3600" b="1" dirty="0">
                <a:solidFill>
                  <a:srgbClr val="002060"/>
                </a:solidFill>
                <a:latin typeface="+mn-lt"/>
              </a:rPr>
              <a:t>PRODUKTU TURYSTYCZNEGO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126976"/>
          </a:xfrm>
        </p:spPr>
        <p:txBody>
          <a:bodyPr>
            <a:normAutofit/>
          </a:bodyPr>
          <a:lstStyle/>
          <a:p>
            <a:endParaRPr lang="pl-PL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4513" name="Picture 1" descr="C:\Users\admim\Documents\Projekty UE - zrealizowane\FIO-2012 - zrealizowany\Vademecum LOT - materiały\LOTy-poradnik\Do recenzji\Poradnik LOT - na gotowo\Rysunki D.Liwanowskiego\12. budżet promocy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3999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040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87C090-8C2C-45F9-AF84-1FCD9C2CE74C}"/>
              </a:ext>
            </a:extLst>
          </p:cNvPr>
          <p:cNvSpPr txBox="1"/>
          <p:nvPr/>
        </p:nvSpPr>
        <p:spPr>
          <a:xfrm>
            <a:off x="683568" y="3933056"/>
            <a:ext cx="7848872" cy="739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593658"/>
            <a:ext cx="8686800" cy="739552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CZYM JEST MARKETING?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1896" y="1639488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1. filozofią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 sposobem zarządzania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3. procesem dynamicznym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 procesem planowania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 praktyką codzienną</a:t>
            </a:r>
          </a:p>
        </p:txBody>
      </p:sp>
      <p:pic>
        <p:nvPicPr>
          <p:cNvPr id="7" name="Picture 4" descr="Obra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36231"/>
            <a:ext cx="2915048" cy="2122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704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752" y="476672"/>
            <a:ext cx="9036496" cy="72008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DEFINICJA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850" y="2204864"/>
            <a:ext cx="8496300" cy="3672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Marketing jest to </a:t>
            </a:r>
            <a:r>
              <a:rPr kumimoji="0" lang="pl-PL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proces zarządzania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 którym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potrzeby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klienta są identyfikowane, 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 zaspakajane w sposób przynoszący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dochód.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63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0AD100D-B2E7-47AF-941E-BF47C2FB6AAF}"/>
              </a:ext>
            </a:extLst>
          </p:cNvPr>
          <p:cNvSpPr txBox="1"/>
          <p:nvPr/>
        </p:nvSpPr>
        <p:spPr>
          <a:xfrm>
            <a:off x="827584" y="4077072"/>
            <a:ext cx="7488832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309" y="1844824"/>
            <a:ext cx="4460631" cy="403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PRODUCENT</a:t>
            </a:r>
            <a:endParaRPr kumimoji="0" lang="pl-PL" sz="3200" b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product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produkt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cena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promotion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promocja</a:t>
            </a:r>
          </a:p>
          <a:p>
            <a:pPr marL="0" marR="0" lvl="0" indent="0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place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dystrybucja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220072" y="1844824"/>
            <a:ext cx="3775075" cy="4038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78643" y="397025"/>
            <a:ext cx="7986713" cy="663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ELEMENTY STRATEGII: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4P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4733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0AD100D-B2E7-47AF-941E-BF47C2FB6AAF}"/>
              </a:ext>
            </a:extLst>
          </p:cNvPr>
          <p:cNvSpPr txBox="1"/>
          <p:nvPr/>
        </p:nvSpPr>
        <p:spPr>
          <a:xfrm>
            <a:off x="827584" y="4077072"/>
            <a:ext cx="7488832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309" y="1844824"/>
            <a:ext cx="4460631" cy="403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PRODUCENT</a:t>
            </a:r>
            <a:endParaRPr kumimoji="0" lang="pl-PL" sz="3200" b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product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produkt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cena</a:t>
            </a: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promotion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promocja</a:t>
            </a:r>
          </a:p>
          <a:p>
            <a:pPr marL="0" marR="0" lvl="0" indent="0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place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dystrybucja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220072" y="1844824"/>
            <a:ext cx="3775075" cy="4038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000" b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KLIENT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customer</a:t>
            </a:r>
            <a:r>
              <a:rPr kumimoji="0" lang="pl-PL" sz="3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value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korzyść dla klienta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cost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koszt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communication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komunikowanie się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convenience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wygoda nabycia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78643" y="397025"/>
            <a:ext cx="7986713" cy="663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ELEMENTY STRATEGII: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4P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-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4C</a:t>
            </a:r>
          </a:p>
        </p:txBody>
      </p:sp>
    </p:spTree>
    <p:extLst>
      <p:ext uri="{BB962C8B-B14F-4D97-AF65-F5344CB8AC3E}">
        <p14:creationId xmlns:p14="http://schemas.microsoft.com/office/powerpoint/2010/main" val="3671268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FA6F9B-58C5-47F6-AA6F-0E9327F441D3}" type="slidenum">
              <a:rPr lang="pl-PL"/>
              <a:pPr/>
              <a:t>45</a:t>
            </a:fld>
            <a:endParaRPr lang="pl-P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PLANOWANIE MARKETINGOWE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3713" y="1341438"/>
            <a:ext cx="6205537" cy="1023937"/>
          </a:xfrm>
          <a:prstGeom prst="rect">
            <a:avLst/>
          </a:prstGeom>
          <a:solidFill>
            <a:srgbClr val="E3FFE3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88" tIns="39688" rIns="77788" bIns="39688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2400" b="1" dirty="0" err="1">
                <a:solidFill>
                  <a:srgbClr val="FF3300"/>
                </a:solidFill>
                <a:latin typeface="Tahoma" pitchFamily="34" charset="0"/>
              </a:rPr>
              <a:t>Koncepcja</a:t>
            </a:r>
            <a:r>
              <a:rPr lang="en-GB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GB" sz="2400" b="1" dirty="0" err="1">
                <a:solidFill>
                  <a:srgbClr val="FF3300"/>
                </a:solidFill>
                <a:latin typeface="Tahoma" pitchFamily="34" charset="0"/>
              </a:rPr>
              <a:t>produktu</a:t>
            </a:r>
            <a:endParaRPr lang="en-GB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124075" y="1844675"/>
            <a:ext cx="1597025" cy="373063"/>
          </a:xfrm>
          <a:prstGeom prst="rect">
            <a:avLst/>
          </a:prstGeom>
          <a:solidFill>
            <a:srgbClr val="FFFFFF"/>
          </a:solidFill>
          <a:ln w="12700" cap="flat" algn="ctr">
            <a:solidFill>
              <a:schemeClr val="tx1"/>
            </a:solidFill>
          </a:ln>
        </p:spPr>
        <p:txBody>
          <a:bodyPr vert="horz" lIns="77788" tIns="39688" rIns="77788" bIns="39688" rtlCol="0" anchor="ctr">
            <a:normAutofit/>
          </a:bodyPr>
          <a:lstStyle/>
          <a:p>
            <a:pPr marL="0" marR="0" lvl="0" indent="0" algn="ctr" defTabSz="550863" rtl="0" eaLnBrk="0" fontAlgn="auto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Pomysł - idea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81700" y="1785938"/>
            <a:ext cx="1874838" cy="40957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Klient / turysta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73238" y="2468563"/>
            <a:ext cx="6205537" cy="1023937"/>
          </a:xfrm>
          <a:prstGeom prst="rect">
            <a:avLst/>
          </a:prstGeom>
          <a:solidFill>
            <a:srgbClr val="E3FFE3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88" tIns="39688" rIns="77788" bIns="39688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2400" b="1">
                <a:solidFill>
                  <a:srgbClr val="FF3300"/>
                </a:solidFill>
                <a:latin typeface="Tahoma" pitchFamily="34" charset="0"/>
              </a:rPr>
              <a:t>Produkt turystyczny: strategia i rozwój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286000" y="2982913"/>
            <a:ext cx="2084388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Planowanie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538788" y="2982913"/>
            <a:ext cx="2084387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Oferty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73238" y="3678238"/>
            <a:ext cx="6205537" cy="1023937"/>
          </a:xfrm>
          <a:prstGeom prst="rect">
            <a:avLst/>
          </a:prstGeom>
          <a:solidFill>
            <a:srgbClr val="E3FFE3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88" tIns="39688" rIns="77788" bIns="39688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2400" b="1">
                <a:solidFill>
                  <a:srgbClr val="009900"/>
                </a:solidFill>
                <a:latin typeface="Tahoma" pitchFamily="34" charset="0"/>
              </a:rPr>
              <a:t>Komercjalizacja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871663" y="4230688"/>
            <a:ext cx="1874837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Cena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73238" y="4887913"/>
            <a:ext cx="6205537" cy="1023937"/>
          </a:xfrm>
          <a:prstGeom prst="rect">
            <a:avLst/>
          </a:prstGeom>
          <a:solidFill>
            <a:srgbClr val="E3FFE3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7788" tIns="39688" rIns="77788" bIns="39688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2400" b="1">
                <a:solidFill>
                  <a:srgbClr val="009900"/>
                </a:solidFill>
                <a:latin typeface="Tahoma" pitchFamily="34" charset="0"/>
              </a:rPr>
              <a:t>Marketing wewnętrzny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71663" y="5416550"/>
            <a:ext cx="1876425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Szkolenie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980113" y="5416550"/>
            <a:ext cx="1876425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Jakość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821113" y="4230688"/>
            <a:ext cx="1874837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Promocja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772150" y="4230688"/>
            <a:ext cx="2084388" cy="40957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System</a:t>
            </a:r>
            <a:r>
              <a:rPr lang="pl-PL" sz="1600" b="1">
                <a:latin typeface="Tahoma" pitchFamily="34" charset="0"/>
              </a:rPr>
              <a:t> </a:t>
            </a:r>
            <a:r>
              <a:rPr lang="en-GB" sz="1600" b="1">
                <a:latin typeface="Tahoma" pitchFamily="34" charset="0"/>
              </a:rPr>
              <a:t>sprzedaży</a:t>
            </a: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882650" y="1346200"/>
            <a:ext cx="617538" cy="644525"/>
          </a:xfrm>
          <a:prstGeom prst="ellipse">
            <a:avLst/>
          </a:prstGeom>
          <a:solidFill>
            <a:srgbClr val="E3FFE3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>
                <a:solidFill>
                  <a:schemeClr val="tx2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863600" y="2470150"/>
            <a:ext cx="617538" cy="644525"/>
          </a:xfrm>
          <a:prstGeom prst="ellipse">
            <a:avLst/>
          </a:prstGeom>
          <a:solidFill>
            <a:srgbClr val="E3FFE3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>
                <a:solidFill>
                  <a:schemeClr val="tx2"/>
                </a:solidFill>
                <a:latin typeface="Tahoma" pitchFamily="34" charset="0"/>
              </a:rPr>
              <a:t>2</a:t>
            </a:r>
            <a:endParaRPr lang="en-GB" sz="2400" b="1">
              <a:latin typeface="Tahoma" pitchFamily="34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863600" y="3679825"/>
            <a:ext cx="617538" cy="644525"/>
          </a:xfrm>
          <a:prstGeom prst="ellipse">
            <a:avLst/>
          </a:prstGeom>
          <a:solidFill>
            <a:srgbClr val="E3FFE3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>
                <a:solidFill>
                  <a:schemeClr val="tx2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863600" y="4889500"/>
            <a:ext cx="617538" cy="644525"/>
          </a:xfrm>
          <a:prstGeom prst="ellipse">
            <a:avLst/>
          </a:prstGeom>
          <a:solidFill>
            <a:srgbClr val="E3FFE3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>
                <a:solidFill>
                  <a:schemeClr val="tx2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925888" y="5410200"/>
            <a:ext cx="1876425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en-GB" sz="1600" b="1">
                <a:latin typeface="Tahoma" pitchFamily="34" charset="0"/>
              </a:rPr>
              <a:t>Motywacje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25888" y="1785938"/>
            <a:ext cx="1874837" cy="40957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7788" tIns="39688" rIns="77788" bIns="39688" anchor="ctr"/>
          <a:lstStyle/>
          <a:p>
            <a:pPr algn="ctr" defTabSz="550863" eaLnBrk="0" hangingPunct="0">
              <a:lnSpc>
                <a:spcPct val="85000"/>
              </a:lnSpc>
            </a:pPr>
            <a:r>
              <a:rPr lang="pl-PL" sz="1600" b="1">
                <a:latin typeface="Tahoma" pitchFamily="34" charset="0"/>
              </a:rPr>
              <a:t>Analizy</a:t>
            </a:r>
          </a:p>
        </p:txBody>
      </p:sp>
    </p:spTree>
    <p:extLst>
      <p:ext uri="{BB962C8B-B14F-4D97-AF65-F5344CB8AC3E}">
        <p14:creationId xmlns:p14="http://schemas.microsoft.com/office/powerpoint/2010/main" val="4070233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544004A-3F76-43C1-BA60-B4E2325A5FB0}"/>
              </a:ext>
            </a:extLst>
          </p:cNvPr>
          <p:cNvSpPr txBox="1"/>
          <p:nvPr/>
        </p:nvSpPr>
        <p:spPr>
          <a:xfrm>
            <a:off x="827584" y="4149080"/>
            <a:ext cx="756084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Tytuł 6"/>
          <p:cNvSpPr txBox="1">
            <a:spLocks/>
          </p:cNvSpPr>
          <p:nvPr/>
        </p:nvSpPr>
        <p:spPr>
          <a:xfrm>
            <a:off x="301752" y="368001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PLAN MARKETINGOWY </a:t>
            </a:r>
          </a:p>
        </p:txBody>
      </p:sp>
      <p:sp>
        <p:nvSpPr>
          <p:cNvPr id="4" name="Symbol zastępczy zawartości 7"/>
          <p:cNvSpPr txBox="1">
            <a:spLocks/>
          </p:cNvSpPr>
          <p:nvPr/>
        </p:nvSpPr>
        <p:spPr>
          <a:xfrm>
            <a:off x="303699" y="1159390"/>
            <a:ext cx="86868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pomysł i jego uzasadnienie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diagnoza – inwentaryzacja zasobów: atrakcje,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infrastruktura, dostępność komunikacyjna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interesariusze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ich korzyści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segmentacja i wybór rynków docelowych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ocena możliwości rynkowych – SWOT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wyznaczenie celów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produkt sieciowy: programy, kalkulacje, oferty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promocja: obszaru i oferty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sprzedaż: kanały i narzędzia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10. motywacja wewnętrzna (ekipa handlowa i realizacyjna)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165BBB-2D6F-4B59-91CA-8DC249A38F2F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562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539552" y="484932"/>
            <a:ext cx="8280920" cy="645874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Ewolucja celów w sektorze turystyki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863600"/>
          </a:xfrm>
        </p:spPr>
        <p:txBody>
          <a:bodyPr/>
          <a:lstStyle/>
          <a:p>
            <a:pPr eaLnBrk="1" hangingPunct="1"/>
            <a:endParaRPr lang="pl-PL"/>
          </a:p>
        </p:txBody>
      </p:sp>
      <p:pic>
        <p:nvPicPr>
          <p:cNvPr id="49156" name="Picture 1" descr="C:\Users\admim\Documents\FIO-2012\Vademecum LOT - materiały\LOTy-poradnik\Do recenzji\Poradnik LOT - na gotowo\Rysunki D.Liwanowskiego\ewolucja gatun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760640" cy="407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Users\admim\Documents\FIO-2012\Vademecum LOT - materiały\LOTy-poradnik\Do recenzji\Poradnik LOT - na gotowo\Rysunki D.Liwanowskiego\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39"/>
            <a:ext cx="2736304" cy="40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7020272" y="1772816"/>
            <a:ext cx="1944216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Produkt</a:t>
            </a:r>
          </a:p>
          <a:p>
            <a:pPr algn="ctr"/>
            <a:r>
              <a:rPr lang="pl-P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Turystyczny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635896" y="22048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 jest CEL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2392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 jesteśmy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5724128" y="5085184"/>
            <a:ext cx="1482464" cy="36004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5516488" y="2285256"/>
            <a:ext cx="978408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CC75847-1899-448C-BB05-2A1B978D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0222"/>
            <a:ext cx="5040560" cy="365123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6547CDF-193F-48EB-BB9F-93E7914B37F8}"/>
              </a:ext>
            </a:extLst>
          </p:cNvPr>
          <p:cNvSpPr txBox="1"/>
          <p:nvPr/>
        </p:nvSpPr>
        <p:spPr>
          <a:xfrm>
            <a:off x="4716016" y="3933056"/>
            <a:ext cx="4122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Migdal</a:t>
            </a:r>
          </a:p>
          <a:p>
            <a:pPr algn="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603 89 44 79</a:t>
            </a: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l-PL" sz="1800" u="sng" cap="none" dirty="0">
                <a:solidFill>
                  <a:srgbClr val="0070C0"/>
                </a:solidFill>
                <a:latin typeface="Arial" charset="0"/>
              </a:rPr>
              <a:t>prezes@forumturystyki.pl</a:t>
            </a:r>
          </a:p>
          <a:p>
            <a:pPr algn="r"/>
            <a:endParaRPr lang="pl-PL" sz="1800" cap="none" dirty="0">
              <a:solidFill>
                <a:srgbClr val="0070C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8F25D53-511F-4AF7-82F3-96424F3B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635665"/>
            <a:ext cx="6108227" cy="1222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59" y="5928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Zaczynamy 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6" name="Picture 1" descr="C:\Users\admim\Documents\Projekty UE - zrealizowane\FIO-2012 - zrealizowany\Vademecum LOT - materiały\LOTy-poradnik\Do recenzji\Poradnik LOT - na gotowo\Rysunki D.Liwanowskiego\4. edukacja.jpg">
            <a:extLst>
              <a:ext uri="{FF2B5EF4-FFF2-40B4-BE49-F238E27FC236}">
                <a16:creationId xmlns:a16="http://schemas.microsoft.com/office/drawing/2014/main" id="{C320BF6B-50BD-447F-9B5C-BE4468E8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78873"/>
            <a:ext cx="5544616" cy="427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391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+mn-lt"/>
              </a:rPr>
              <a:t>Co jest celem w turystyce?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 descr="C:\Users\admim\Documents\Projekty UE - zrealizowane\FIO-2012 - zrealizowany\Vademecum LOT - materiały\LOTy-poradnik\Do recenzji\Poradnik LOT - na gotowo\Rysunki D.Liwanowskiego\rys. dodatkowy.jpg">
            <a:extLst>
              <a:ext uri="{FF2B5EF4-FFF2-40B4-BE49-F238E27FC236}">
                <a16:creationId xmlns:a16="http://schemas.microsoft.com/office/drawing/2014/main" id="{D3B9CFB6-7B41-444A-9C40-FDFA6CC7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264696" cy="417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FC52A-461C-4485-BC74-A750810B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4" y="286605"/>
            <a:ext cx="7798528" cy="1270188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Cele rozwoju turystyki w kontekście oczekiwań poszczególnych grup interesariuszy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8211B8B-5134-4868-A60D-89E471847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50614"/>
              </p:ext>
            </p:extLst>
          </p:nvPr>
        </p:nvGraphicFramePr>
        <p:xfrm>
          <a:off x="755576" y="1844825"/>
          <a:ext cx="7704856" cy="4221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870923582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100772517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Władza lokalna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Skuteczna realizacja zadań własnych</a:t>
                      </a:r>
                      <a:b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w zakresie turystyki – rozwój gminy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4364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Przedsiębiorcy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Zysk finansowy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9242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Organizacje pozarządowe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Realizacja celów statutowych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0377785"/>
                  </a:ext>
                </a:extLst>
              </a:tr>
              <a:tr h="699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Mieszkańcy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Miejsca pracy i nowe ogólnodostępne usługi </a:t>
                      </a:r>
                      <a:br>
                        <a:rPr lang="pl-PL" sz="1800" b="1" dirty="0">
                          <a:effectLst/>
                        </a:rPr>
                      </a:br>
                      <a:r>
                        <a:rPr lang="pl-PL" sz="1800" b="1" dirty="0">
                          <a:effectLst/>
                        </a:rPr>
                        <a:t>w sektorze turystyki i rekreacji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984153"/>
                  </a:ext>
                </a:extLst>
              </a:tr>
              <a:tr h="767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Turyści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Atrakcyjna i bogata oferta turystyczna, spełniająca oczekiwania 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692104"/>
                  </a:ext>
                </a:extLst>
              </a:tr>
              <a:tr h="954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Cała społeczność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effectLst/>
                        </a:rPr>
                        <a:t>Rozwój regionu, rozwinięta infrastruktura, spadek bezrobocia, dobre warunki życia</a:t>
                      </a:r>
                      <a:br>
                        <a:rPr lang="pl-PL" sz="1800" b="1" dirty="0">
                          <a:effectLst/>
                        </a:rPr>
                      </a:br>
                      <a:r>
                        <a:rPr lang="pl-PL" sz="1800" b="1" dirty="0">
                          <a:effectLst/>
                        </a:rPr>
                        <a:t>-  więcej turystów (czyli pieniędzy)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93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52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Celem kluczowym jest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4400" b="1" dirty="0">
                <a:solidFill>
                  <a:srgbClr val="FF0000"/>
                </a:solidFill>
              </a:rPr>
              <a:t>ZYSK – pieniądze!</a:t>
            </a:r>
          </a:p>
        </p:txBody>
      </p:sp>
      <p:pic>
        <p:nvPicPr>
          <p:cNvPr id="57346" name="Picture 2" descr="C:\Users\admim\Documents\Projekty UE - zrealizowane\FIO-2012 - zrealizowany\Vademecum LOT - materiały\LOTy-poradnik\Do recenzji\Poradnik LOT - na gotowo\Rysunki D.Liwanowskiego\budżet na promoccyjn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293450" cy="413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+mn-lt"/>
              </a:rPr>
              <a:t>Co jest warunkiem uzyskania zysku </a:t>
            </a:r>
            <a:br>
              <a:rPr lang="pl-PL" b="1" dirty="0">
                <a:solidFill>
                  <a:srgbClr val="0070C0"/>
                </a:solidFill>
                <a:latin typeface="+mn-lt"/>
              </a:rPr>
            </a:br>
            <a:r>
              <a:rPr lang="pl-PL" b="1" dirty="0">
                <a:solidFill>
                  <a:srgbClr val="0070C0"/>
                </a:solidFill>
                <a:latin typeface="+mn-lt"/>
              </a:rPr>
              <a:t>(w turystyce)?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67586" name="Picture 2" descr="C:\Users\admim\Documents\Projekty UE - zrealizowane\FIO-2012 - zrealizowany\Vademecum LOT - materiały\LOTy-poradnik\Do recenzji\Poradnik LOT - na gotowo\Rysunki D.Liwanowskiego\skład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2041216"/>
            <a:ext cx="5112568" cy="3940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1365</Words>
  <Application>Microsoft Office PowerPoint</Application>
  <PresentationFormat>Pokaz na ekranie (4:3)</PresentationFormat>
  <Paragraphs>310</Paragraphs>
  <Slides>48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64" baseType="lpstr">
      <vt:lpstr>Arial</vt:lpstr>
      <vt:lpstr>Britannic Bold</vt:lpstr>
      <vt:lpstr>Calibri</vt:lpstr>
      <vt:lpstr>Calibri Light</vt:lpstr>
      <vt:lpstr>Corbel</vt:lpstr>
      <vt:lpstr>Symbol</vt:lpstr>
      <vt:lpstr>Tahoma</vt:lpstr>
      <vt:lpstr>Times New Roman</vt:lpstr>
      <vt:lpstr>Univers</vt:lpstr>
      <vt:lpstr>Wingdings</vt:lpstr>
      <vt:lpstr>Projekt niestandardowy</vt:lpstr>
      <vt:lpstr>Paralaksa</vt:lpstr>
      <vt:lpstr>1_Paralaksa</vt:lpstr>
      <vt:lpstr>Retrospekcja</vt:lpstr>
      <vt:lpstr>CorelDRAW</vt:lpstr>
      <vt:lpstr>Klip</vt:lpstr>
      <vt:lpstr>Tworzenie pakietów turystycznych  – szansą na lokalny rozwój aktywności społecznej i gospodarczej </vt:lpstr>
      <vt:lpstr>Ramowy Program</vt:lpstr>
      <vt:lpstr>POZNAJMY SIĘ - przedstawmy się sobie</vt:lpstr>
      <vt:lpstr>POZNAJMY SIĘ - przedstawmy się sobie</vt:lpstr>
      <vt:lpstr>Zaczynamy </vt:lpstr>
      <vt:lpstr>Co jest celem w turystyce?</vt:lpstr>
      <vt:lpstr>Cele rozwoju turystyki w kontekście oczekiwań poszczególnych grup interesariuszy</vt:lpstr>
      <vt:lpstr>Celem kluczowym jest </vt:lpstr>
      <vt:lpstr>Co jest warunkiem uzyskania zysku  (w turystyce)?</vt:lpstr>
      <vt:lpstr>Co jest warunkiem uzyskania zysku  (w turystyce)?</vt:lpstr>
      <vt:lpstr>Co jest warunkiem aby turystę przyciągnąć do nas?</vt:lpstr>
      <vt:lpstr>Co jest warunkiem aby turystę przyciągnąć do nas?</vt:lpstr>
      <vt:lpstr>KREOWANIE  PRODUKTU TURYSTYCZNEGO</vt:lpstr>
      <vt:lpstr> Produktem - jest to wszystko,  co jest oferowane na rynku, aby zaspokoić pragnienia lub potrzeby konsumentów.   Produktem - jest to wszystko,  co kupuje klient w związku z wyjazdem i pobytem turystycznym.</vt:lpstr>
      <vt:lpstr>Produktem turystycznym może być:</vt:lpstr>
      <vt:lpstr>Produkt turystyczny inaczej</vt:lpstr>
      <vt:lpstr> Jaka jest różnica pomiędzy:  Produktem Turystycznym  a  Atrakcją Turystyczną ? Co powinno być celem naszych działań? Produkt czy Atrakcja ? </vt:lpstr>
      <vt:lpstr>Etapy powstawania produktu turystycznego</vt:lpstr>
      <vt:lpstr>Etapy powstawania produktu turystycznego</vt:lpstr>
      <vt:lpstr>Etapy powstawania produktu turystycznego</vt:lpstr>
      <vt:lpstr>Etapy powstawania produktu turystycznego</vt:lpstr>
      <vt:lpstr>Prezentacja programu PowerPoint</vt:lpstr>
      <vt:lpstr>Prezentacja programu PowerPoint</vt:lpstr>
      <vt:lpstr>Prezentacja programu PowerPoint</vt:lpstr>
      <vt:lpstr>Potrzeby i oczekiwania turystów</vt:lpstr>
      <vt:lpstr>Co kryje się pod pojęciem  PRODUKTU TURYSTYCZNEGO?</vt:lpstr>
      <vt:lpstr>Turysta kupując produkty, kupuje naprawdę jego cechy o pewnym postrzeganym standardzie jakości  i stylu, które odzwierciedlają pomysł produktu i odpowiadają na OCZEKIWANIA KLIENTA.  </vt:lpstr>
      <vt:lpstr>Prezentacja programu PowerPoint</vt:lpstr>
      <vt:lpstr>Prezentacja programu PowerPoint</vt:lpstr>
      <vt:lpstr>Prezentacja programu PowerPoint</vt:lpstr>
      <vt:lpstr>Prezentacja programu PowerPoint</vt:lpstr>
      <vt:lpstr>Struktura produktu</vt:lpstr>
      <vt:lpstr>Proces planowania produktu turystycznego</vt:lpstr>
      <vt:lpstr>Struktura produktu turystycznego</vt:lpstr>
      <vt:lpstr>Co kupujemy?</vt:lpstr>
      <vt:lpstr>Prezentacja programu PowerPoint</vt:lpstr>
      <vt:lpstr>Prezentacja programu PowerPoint</vt:lpstr>
      <vt:lpstr>Prezentacja programu PowerPoint</vt:lpstr>
      <vt:lpstr>Prezentacja programu PowerPoint</vt:lpstr>
      <vt:lpstr>MARKETINGOWE UJĘCIE  PRODUKTU TURYSTYCZNEGO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Ewolucja celów w sektorze turystyki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Power</dc:creator>
  <cp:lastModifiedBy>Marek Migdal</cp:lastModifiedBy>
  <cp:revision>101</cp:revision>
  <dcterms:created xsi:type="dcterms:W3CDTF">2019-10-10T12:04:53Z</dcterms:created>
  <dcterms:modified xsi:type="dcterms:W3CDTF">2021-05-04T13:03:40Z</dcterms:modified>
</cp:coreProperties>
</file>