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76" r:id="rId2"/>
    <p:sldId id="368" r:id="rId3"/>
    <p:sldId id="369" r:id="rId4"/>
    <p:sldId id="370" r:id="rId5"/>
    <p:sldId id="364" r:id="rId6"/>
    <p:sldId id="296" r:id="rId7"/>
    <p:sldId id="297" r:id="rId8"/>
    <p:sldId id="302" r:id="rId9"/>
    <p:sldId id="298" r:id="rId10"/>
    <p:sldId id="285" r:id="rId11"/>
    <p:sldId id="337" r:id="rId12"/>
    <p:sldId id="301" r:id="rId13"/>
    <p:sldId id="287" r:id="rId14"/>
    <p:sldId id="338" r:id="rId15"/>
    <p:sldId id="294" r:id="rId16"/>
    <p:sldId id="292" r:id="rId17"/>
    <p:sldId id="291" r:id="rId18"/>
    <p:sldId id="305" r:id="rId19"/>
    <p:sldId id="327" r:id="rId20"/>
    <p:sldId id="328" r:id="rId21"/>
    <p:sldId id="329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9" r:id="rId32"/>
    <p:sldId id="320" r:id="rId33"/>
    <p:sldId id="321" r:id="rId34"/>
    <p:sldId id="322" r:id="rId35"/>
    <p:sldId id="324" r:id="rId36"/>
    <p:sldId id="325" r:id="rId37"/>
    <p:sldId id="323" r:id="rId38"/>
    <p:sldId id="318" r:id="rId39"/>
    <p:sldId id="326" r:id="rId40"/>
    <p:sldId id="330" r:id="rId41"/>
    <p:sldId id="332" r:id="rId42"/>
    <p:sldId id="333" r:id="rId43"/>
    <p:sldId id="334" r:id="rId44"/>
    <p:sldId id="335" r:id="rId45"/>
    <p:sldId id="331" r:id="rId46"/>
    <p:sldId id="336" r:id="rId47"/>
    <p:sldId id="351" r:id="rId48"/>
    <p:sldId id="352" r:id="rId49"/>
    <p:sldId id="355" r:id="rId50"/>
    <p:sldId id="356" r:id="rId51"/>
    <p:sldId id="342" r:id="rId52"/>
    <p:sldId id="343" r:id="rId53"/>
    <p:sldId id="344" r:id="rId54"/>
    <p:sldId id="345" r:id="rId55"/>
    <p:sldId id="341" r:id="rId56"/>
    <p:sldId id="340" r:id="rId57"/>
    <p:sldId id="346" r:id="rId58"/>
    <p:sldId id="347" r:id="rId59"/>
    <p:sldId id="348" r:id="rId60"/>
    <p:sldId id="350" r:id="rId61"/>
    <p:sldId id="353" r:id="rId62"/>
    <p:sldId id="354" r:id="rId63"/>
    <p:sldId id="358" r:id="rId64"/>
    <p:sldId id="357" r:id="rId65"/>
    <p:sldId id="363" r:id="rId66"/>
    <p:sldId id="359" r:id="rId67"/>
    <p:sldId id="360" r:id="rId68"/>
    <p:sldId id="361" r:id="rId69"/>
    <p:sldId id="362" r:id="rId70"/>
    <p:sldId id="365" r:id="rId7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163" autoAdjust="0"/>
    <p:restoredTop sz="94590" autoAdjust="0"/>
  </p:normalViewPr>
  <p:slideViewPr>
    <p:cSldViewPr>
      <p:cViewPr>
        <p:scale>
          <a:sx n="55" d="100"/>
          <a:sy n="55" d="100"/>
        </p:scale>
        <p:origin x="-2658" y="-9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BF444-66B9-481A-B242-D90193A1A5C1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58D64-C602-4002-82BE-00EE83ABF95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78475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FD20C-0FD2-4CB1-ABC5-35BF48F42236}" type="slidenum">
              <a:rPr lang="pl-PL" smtClean="0"/>
              <a:pPr/>
              <a:t>2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637374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84049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18783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5117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15706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96651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492695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970186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209118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75766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8312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CB7BB-E24E-4722-89D4-768DE47A4043}" type="datetimeFigureOut">
              <a:rPr lang="pl-PL" smtClean="0"/>
              <a:pPr/>
              <a:t>2015-07-19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9E09-7930-4B70-855A-1958A10838A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650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15616" y="1662380"/>
            <a:ext cx="6400800" cy="2547436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endParaRPr lang="pl-PL" sz="44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pl-PL" sz="3600" dirty="0" smtClean="0">
                <a:solidFill>
                  <a:schemeClr val="tx1"/>
                </a:solidFill>
              </a:rPr>
              <a:t>„Zakończenie wdrażania LSR w ramach PROW 2007-2013 na obszarze działania Stowarzyszenia „WIR” – Wiejska Inicjatywa Rozwoju”</a:t>
            </a:r>
          </a:p>
          <a:p>
            <a:pPr>
              <a:spcBef>
                <a:spcPct val="0"/>
              </a:spcBef>
            </a:pPr>
            <a:endParaRPr lang="pl-PL" sz="1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l">
              <a:spcBef>
                <a:spcPct val="0"/>
              </a:spcBef>
            </a:pPr>
            <a:endParaRPr lang="pl-PL" sz="40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l-PL" sz="5400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l-PL" sz="5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lang="pl-PL" sz="5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endParaRPr lang="pl-PL" sz="4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115616" y="6133946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 smtClean="0"/>
              <a:t>       Stowarzyszenie „WIR” – Wiejska Inicjatywa Rozwoju</a:t>
            </a:r>
            <a:endParaRPr lang="pl-PL" b="1" i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945160" y="5333727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800" dirty="0" smtClean="0"/>
              <a:t> </a:t>
            </a:r>
            <a:endParaRPr lang="pl-PL" sz="2800" dirty="0"/>
          </a:p>
          <a:p>
            <a:pPr algn="ctr"/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236296" y="127635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</a:t>
            </a:r>
            <a:r>
              <a:rPr lang="pl-PL" dirty="0" smtClean="0"/>
              <a:t>               </a:t>
            </a:r>
            <a:endParaRPr lang="pl-PL" dirty="0"/>
          </a:p>
        </p:txBody>
      </p:sp>
      <p:pic>
        <p:nvPicPr>
          <p:cNvPr id="1029" name="Obraz 1" descr="moz-screenshot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59" y="638174"/>
            <a:ext cx="762000" cy="723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ader_07-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31" y="647700"/>
            <a:ext cx="628650" cy="70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Obraz 10" descr="logo wi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78" y="619125"/>
            <a:ext cx="1752600" cy="73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az 2" descr="Polski_Leade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52" y="619125"/>
            <a:ext cx="619125" cy="70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az 0" descr="Logo_PROW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14362"/>
            <a:ext cx="1066800" cy="70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675353" y="1514877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276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1914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20395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96836" y="3140968"/>
            <a:ext cx="3447164" cy="32403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MEWES POLSKA </a:t>
            </a:r>
            <a:br>
              <a:rPr lang="pl-PL" sz="2400" dirty="0" smtClean="0"/>
            </a:br>
            <a:r>
              <a:rPr lang="pl-PL" sz="2400" dirty="0" smtClean="0"/>
              <a:t>Renata Węgrzyn – Trzebiatów,  </a:t>
            </a:r>
            <a:br>
              <a:rPr lang="pl-PL" sz="2400" dirty="0" smtClean="0"/>
            </a:br>
            <a:r>
              <a:rPr lang="pl-PL" sz="2400" dirty="0" smtClean="0"/>
              <a:t>gm. Stargard Szczeciński</a:t>
            </a:r>
            <a:endParaRPr lang="pl-PL" sz="18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15616" y="2060847"/>
            <a:ext cx="2520280" cy="1080121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3715816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2" descr="E:\DSC_34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" y="-3488"/>
            <a:ext cx="5122912" cy="3864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E:\DSC_345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064" y="188640"/>
            <a:ext cx="3888432" cy="3507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E:\DSC_338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99592" y="3712493"/>
            <a:ext cx="4797244" cy="291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626566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005064"/>
            <a:ext cx="2923728" cy="710754"/>
          </a:xfrm>
        </p:spPr>
        <p:txBody>
          <a:bodyPr>
            <a:noAutofit/>
          </a:bodyPr>
          <a:lstStyle/>
          <a:p>
            <a:r>
              <a:rPr lang="pl-PL" sz="2400" dirty="0" smtClean="0"/>
              <a:t>Adam Gumny,</a:t>
            </a:r>
            <a:br>
              <a:rPr lang="pl-PL" sz="2400" dirty="0" smtClean="0"/>
            </a:br>
            <a:r>
              <a:rPr lang="pl-PL" sz="2400" dirty="0" smtClean="0"/>
              <a:t> gm. Chociwel</a:t>
            </a:r>
            <a:endParaRPr lang="pl-PL" sz="2400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648"/>
            <a:ext cx="5076056" cy="360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156176" y="1705794"/>
            <a:ext cx="2736304" cy="1440160"/>
          </a:xfrm>
        </p:spPr>
        <p:txBody>
          <a:bodyPr>
            <a:normAutofit fontScale="47500" lnSpcReduction="20000"/>
          </a:bodyPr>
          <a:lstStyle/>
          <a:p>
            <a:r>
              <a:rPr lang="pl-PL" sz="5100" b="1" dirty="0"/>
              <a:t>P.P.H.U. </a:t>
            </a:r>
            <a:r>
              <a:rPr lang="pl-PL" sz="5100" b="1" dirty="0" err="1"/>
              <a:t>Prox</a:t>
            </a:r>
            <a:endParaRPr lang="pl-PL" sz="5100" b="1" dirty="0"/>
          </a:p>
          <a:p>
            <a:r>
              <a:rPr lang="pl-PL" sz="5100" b="1" dirty="0"/>
              <a:t>Tomasz </a:t>
            </a:r>
            <a:r>
              <a:rPr lang="pl-PL" sz="5100" b="1" dirty="0" smtClean="0"/>
              <a:t>Szczepanowski, </a:t>
            </a:r>
          </a:p>
          <a:p>
            <a:r>
              <a:rPr lang="pl-PL" sz="5100" b="1" dirty="0" smtClean="0"/>
              <a:t>gm. Suchań</a:t>
            </a:r>
            <a:endParaRPr lang="pl-PL" sz="5100" b="1" dirty="0"/>
          </a:p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14" y="3145954"/>
            <a:ext cx="4788532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56010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Odnowa i rozwój wsi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sz="3600" dirty="0" smtClean="0"/>
              <a:t>Wnioskodawcy – Gminy (15 projektów), parafie (2 projekty), instytucja kultury (1projekt),</a:t>
            </a:r>
          </a:p>
          <a:p>
            <a:r>
              <a:rPr lang="pl-PL" sz="3600" dirty="0" smtClean="0"/>
              <a:t>Projekty zrealizowane to: remonty, wyposażenie świetlic w 14 miejscowościach, budowa i doposażenie placów zabaw w 8 miejscowościach, budowa 1 siłowni zewnętrznej, remont pomostu, renowacja kapliczki, wymiana witraży, renowacja wieży i wieżyczek w zabytkowym kościele w Wapnicy, modernizacja i remont biblioteki wraz z utworzeniem galerii w </a:t>
            </a:r>
            <a:r>
              <a:rPr lang="pl-PL" sz="3600" dirty="0" err="1" smtClean="0"/>
              <a:t>Dzwonowie</a:t>
            </a:r>
            <a:r>
              <a:rPr lang="pl-PL" sz="3600" dirty="0" smtClean="0"/>
              <a:t>,</a:t>
            </a:r>
          </a:p>
          <a:p>
            <a:r>
              <a:rPr lang="pl-PL" sz="3600" dirty="0" smtClean="0"/>
              <a:t>Kwota dofinasowania 18 projektów stanowi 25,58 % </a:t>
            </a:r>
            <a:r>
              <a:rPr lang="pl-PL" sz="3600" dirty="0"/>
              <a:t>D</a:t>
            </a:r>
            <a:r>
              <a:rPr lang="pl-PL" sz="3600" dirty="0" smtClean="0"/>
              <a:t>ziałania „Wdrażania LSR”.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360775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556502"/>
            <a:ext cx="2664296" cy="864386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51520" y="1196752"/>
            <a:ext cx="3096344" cy="1008112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211960" y="4077072"/>
            <a:ext cx="5080492" cy="1656184"/>
          </a:xfrm>
        </p:spPr>
        <p:txBody>
          <a:bodyPr>
            <a:noAutofit/>
          </a:bodyPr>
          <a:lstStyle/>
          <a:p>
            <a:r>
              <a:rPr lang="pl-PL" sz="2400" b="1" dirty="0" smtClean="0"/>
              <a:t>Remonty,  świetlic w:</a:t>
            </a:r>
          </a:p>
          <a:p>
            <a:r>
              <a:rPr lang="pl-PL" sz="2400" b="1" dirty="0" smtClean="0"/>
              <a:t>1. Żukowie gm. Suchań </a:t>
            </a:r>
          </a:p>
          <a:p>
            <a:r>
              <a:rPr lang="pl-PL" sz="2400" b="1" dirty="0" smtClean="0"/>
              <a:t>2.Poczerninie gm. Stargard </a:t>
            </a:r>
            <a:r>
              <a:rPr lang="pl-PL" sz="2400" b="1" dirty="0" err="1" smtClean="0"/>
              <a:t>Szcz</a:t>
            </a:r>
            <a:r>
              <a:rPr lang="pl-PL" sz="2400" b="1" dirty="0" smtClean="0"/>
              <a:t>.</a:t>
            </a:r>
          </a:p>
          <a:p>
            <a:r>
              <a:rPr lang="pl-PL" sz="2400" b="1" dirty="0" smtClean="0"/>
              <a:t>3.Bielkowie gm. Kobylanka</a:t>
            </a:r>
            <a:endParaRPr lang="pl-PL" sz="2400" b="1" dirty="0"/>
          </a:p>
        </p:txBody>
      </p:sp>
      <p:pic>
        <p:nvPicPr>
          <p:cNvPr id="5" name="Picture 2" descr="E:\świetlica w żukowie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1118" y="250223"/>
            <a:ext cx="4406408" cy="32465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C:\Users\Iza\Downloads\20141217775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45826" y="3579183"/>
            <a:ext cx="4417582" cy="32788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Zdjęcia\Poczernin (8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35488" y="96167"/>
            <a:ext cx="4355976" cy="348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3635896" y="30689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937582" y="63813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604448" y="32536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916456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7944" y="3645024"/>
            <a:ext cx="4968552" cy="1124744"/>
          </a:xfrm>
        </p:spPr>
        <p:txBody>
          <a:bodyPr>
            <a:noAutofit/>
          </a:bodyPr>
          <a:lstStyle/>
          <a:p>
            <a:r>
              <a:rPr lang="pl-PL" sz="2400" dirty="0" smtClean="0"/>
              <a:t>1.Utworzenie siłowni zewnętrznej w Suchaniu </a:t>
            </a: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067944" y="4797152"/>
            <a:ext cx="5256584" cy="2060848"/>
          </a:xfrm>
        </p:spPr>
        <p:txBody>
          <a:bodyPr>
            <a:noAutofit/>
          </a:bodyPr>
          <a:lstStyle/>
          <a:p>
            <a:r>
              <a:rPr lang="pl-PL" sz="2400" b="1" dirty="0" smtClean="0"/>
              <a:t>2.Remont i budowa małej infrastruktury turystyczno-rekreacyjnej – Wierzchląd, </a:t>
            </a:r>
          </a:p>
          <a:p>
            <a:r>
              <a:rPr lang="pl-PL" sz="2400" b="1" dirty="0" smtClean="0"/>
              <a:t>gm. Stargard Szczeciński</a:t>
            </a:r>
          </a:p>
          <a:p>
            <a:r>
              <a:rPr lang="pl-PL" sz="2400" b="1" dirty="0" smtClean="0"/>
              <a:t>3.Remont świetlicy w Kani, </a:t>
            </a:r>
          </a:p>
          <a:p>
            <a:r>
              <a:rPr lang="pl-PL" sz="2400" b="1" dirty="0" smtClean="0"/>
              <a:t>gm. Chociwel</a:t>
            </a:r>
            <a:endParaRPr lang="pl-PL" sz="24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4847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ymbol zastępczy obrazu 9"/>
          <p:cNvPicPr>
            <a:picLocks noGrp="1" noChangeAspect="1"/>
          </p:cNvPicPr>
          <p:nvPr>
            <p:ph type="pic" idx="1"/>
          </p:nvPr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146649"/>
            <a:ext cx="3997325" cy="2689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pole tekstowe 13"/>
          <p:cNvSpPr txBox="1"/>
          <p:nvPr/>
        </p:nvSpPr>
        <p:spPr>
          <a:xfrm>
            <a:off x="3995936" y="29249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8597621" y="27402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93850" y="41663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0864764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5103" y="967933"/>
            <a:ext cx="2961956" cy="216023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l-PL" sz="22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700808"/>
            <a:ext cx="3139752" cy="1872208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796037" y="4221088"/>
            <a:ext cx="2216123" cy="1584176"/>
          </a:xfrm>
        </p:spPr>
        <p:txBody>
          <a:bodyPr>
            <a:noAutofit/>
          </a:bodyPr>
          <a:lstStyle/>
          <a:p>
            <a:r>
              <a:rPr lang="pl-PL" sz="2400" b="1" dirty="0" smtClean="0"/>
              <a:t>2.Renowacja kapliczki w  </a:t>
            </a:r>
          </a:p>
          <a:p>
            <a:r>
              <a:rPr lang="pl-PL" sz="2400" b="1" dirty="0" smtClean="0"/>
              <a:t> Marianowie </a:t>
            </a:r>
            <a:endParaRPr lang="pl-PL" sz="2400" b="1" dirty="0"/>
          </a:p>
        </p:txBody>
      </p:sp>
      <p:pic>
        <p:nvPicPr>
          <p:cNvPr id="5" name="Picture 2" descr="E:\Zdjęcia witraży-Wapnica\Witraże (2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00460"/>
            <a:ext cx="5364088" cy="3495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E:\Elewacja wierzy i wierzyczek+ rynny wokół kościoła\1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125" y="3729968"/>
            <a:ext cx="3779912" cy="302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E:\kapliczka\Obraz 00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55486" y="2270710"/>
            <a:ext cx="3488514" cy="4587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Prostokąt 11"/>
          <p:cNvSpPr/>
          <p:nvPr/>
        </p:nvSpPr>
        <p:spPr>
          <a:xfrm>
            <a:off x="5655486" y="331718"/>
            <a:ext cx="34885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1.Wymiana witraży i elewacji zewnętrznej wieży i wieżyczek w kościele</a:t>
            </a:r>
            <a:r>
              <a:rPr lang="pl-PL" sz="2400" b="1" dirty="0"/>
              <a:t> </a:t>
            </a:r>
            <a:r>
              <a:rPr lang="pl-PL" sz="2400" b="1" dirty="0" smtClean="0"/>
              <a:t>w </a:t>
            </a:r>
            <a:r>
              <a:rPr lang="pl-PL" sz="2400" b="1" dirty="0"/>
              <a:t>Wapnicy, </a:t>
            </a:r>
            <a:endParaRPr lang="pl-PL" sz="2400" b="1" dirty="0" smtClean="0"/>
          </a:p>
          <a:p>
            <a:r>
              <a:rPr lang="pl-PL" sz="2400" b="1" dirty="0" smtClean="0"/>
              <a:t>gm</a:t>
            </a:r>
            <a:r>
              <a:rPr lang="pl-PL" sz="2400" b="1" dirty="0"/>
              <a:t>. Suchań</a:t>
            </a:r>
            <a:br>
              <a:rPr lang="pl-PL" sz="2400" b="1" dirty="0"/>
            </a:br>
            <a:endParaRPr lang="pl-PL" sz="2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53800" y="64126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796037" y="63886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202957" y="32129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683296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4509120"/>
            <a:ext cx="3528392" cy="208823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Biblioteka Publiczna w Marianowie- modernizacja i remont pomieszczeń biblioteki wraz z utworzeniem i wyposażeniem galerii w </a:t>
            </a:r>
            <a:r>
              <a:rPr lang="pl-PL" sz="2400" dirty="0" err="1" smtClean="0"/>
              <a:t>Dzwonowie</a:t>
            </a:r>
            <a:endParaRPr lang="pl-PL" sz="2400" dirty="0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32656"/>
            <a:ext cx="4176018" cy="3278704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2635696" cy="804862"/>
          </a:xfrm>
        </p:spPr>
        <p:txBody>
          <a:bodyPr>
            <a:normAutofit/>
          </a:bodyPr>
          <a:lstStyle/>
          <a:p>
            <a:pPr algn="ctr"/>
            <a:endParaRPr lang="pl-PL" sz="2000" b="1" dirty="0"/>
          </a:p>
        </p:txBody>
      </p:sp>
      <p:pic>
        <p:nvPicPr>
          <p:cNvPr id="6" name="Picture 2" descr="E:\zdjęcia z otwarcia galerii 16.12.2013 r\IMG_009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39766" y="116632"/>
            <a:ext cx="4392118" cy="349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E:\zdjęcia do sprawozdania WIR\P102004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21704" y="3611360"/>
            <a:ext cx="5529808" cy="3246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965225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3933056"/>
            <a:ext cx="3529080" cy="2520280"/>
          </a:xfrm>
        </p:spPr>
        <p:txBody>
          <a:bodyPr>
            <a:noAutofit/>
          </a:bodyPr>
          <a:lstStyle/>
          <a:p>
            <a:pPr algn="l"/>
            <a:r>
              <a:rPr lang="pl-PL" sz="2400" b="1" dirty="0" smtClean="0"/>
              <a:t>Budowa, rozbudowa placów zabaw: </a:t>
            </a:r>
            <a:br>
              <a:rPr lang="pl-PL" sz="2400" b="1" dirty="0" smtClean="0"/>
            </a:br>
            <a:r>
              <a:rPr lang="pl-PL" sz="2400" b="1" dirty="0" smtClean="0"/>
              <a:t>1.Parlinie, gm. Stara Dabrowa</a:t>
            </a:r>
            <a:br>
              <a:rPr lang="pl-PL" sz="2400" b="1" dirty="0" smtClean="0"/>
            </a:br>
            <a:r>
              <a:rPr lang="pl-PL" sz="2400" b="1" dirty="0" smtClean="0"/>
              <a:t>2.Trąbkach,Dzwonowie, </a:t>
            </a:r>
            <a:r>
              <a:rPr lang="pl-PL" sz="2400" b="1" dirty="0" err="1" smtClean="0"/>
              <a:t>Wiechowie</a:t>
            </a:r>
            <a:r>
              <a:rPr lang="pl-PL" sz="2400" b="1" dirty="0" smtClean="0"/>
              <a:t>, Sulinie, Gogolewie, Marianowie,</a:t>
            </a:r>
            <a:endParaRPr lang="pl-PL" sz="2400" b="1" dirty="0"/>
          </a:p>
        </p:txBody>
      </p:sp>
      <p:pic>
        <p:nvPicPr>
          <p:cNvPr id="3" name="Picture 3" descr="E:\zdjęcia szkolne 2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60649"/>
            <a:ext cx="4499992" cy="30649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 descr="E:\zdjęcia szkolne 2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3555125"/>
            <a:ext cx="4192896" cy="3144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32" y="116632"/>
            <a:ext cx="4588768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3563888" y="31409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956333" y="65253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748464" y="31409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22986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68760"/>
          </a:xfrm>
        </p:spPr>
        <p:txBody>
          <a:bodyPr>
            <a:normAutofit/>
          </a:bodyPr>
          <a:lstStyle/>
          <a:p>
            <a:r>
              <a:rPr lang="pl-PL" sz="4000" dirty="0" smtClean="0"/>
              <a:t>Małe projekty</a:t>
            </a: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208912" cy="5184576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300" dirty="0" smtClean="0">
                <a:solidFill>
                  <a:schemeClr val="tx1"/>
                </a:solidFill>
              </a:rPr>
              <a:t>Wnioskodawcy </a:t>
            </a:r>
            <a:r>
              <a:rPr lang="pl-PL" sz="3300" dirty="0">
                <a:solidFill>
                  <a:schemeClr val="tx1"/>
                </a:solidFill>
              </a:rPr>
              <a:t>– Gminy </a:t>
            </a:r>
            <a:r>
              <a:rPr lang="pl-PL" sz="3300" dirty="0" smtClean="0">
                <a:solidFill>
                  <a:schemeClr val="tx1"/>
                </a:solidFill>
              </a:rPr>
              <a:t>(</a:t>
            </a:r>
            <a:r>
              <a:rPr lang="pl-PL" sz="3300" b="1" dirty="0" smtClean="0">
                <a:solidFill>
                  <a:srgbClr val="00B050"/>
                </a:solidFill>
              </a:rPr>
              <a:t>49 </a:t>
            </a:r>
            <a:r>
              <a:rPr lang="pl-PL" sz="3300" b="1" dirty="0">
                <a:solidFill>
                  <a:srgbClr val="00B050"/>
                </a:solidFill>
              </a:rPr>
              <a:t>projektów</a:t>
            </a:r>
            <a:r>
              <a:rPr lang="pl-PL" sz="3300" dirty="0">
                <a:solidFill>
                  <a:schemeClr val="tx1"/>
                </a:solidFill>
              </a:rPr>
              <a:t>), parafie </a:t>
            </a:r>
            <a:r>
              <a:rPr lang="pl-PL" sz="3300" dirty="0" smtClean="0">
                <a:solidFill>
                  <a:schemeClr val="tx1"/>
                </a:solidFill>
              </a:rPr>
              <a:t>(</a:t>
            </a:r>
            <a:r>
              <a:rPr lang="pl-PL" sz="3300" b="1" dirty="0" smtClean="0">
                <a:solidFill>
                  <a:srgbClr val="00B050"/>
                </a:solidFill>
              </a:rPr>
              <a:t>4 projekty</a:t>
            </a:r>
            <a:r>
              <a:rPr lang="pl-PL" sz="3300" dirty="0">
                <a:solidFill>
                  <a:schemeClr val="tx1"/>
                </a:solidFill>
              </a:rPr>
              <a:t>), </a:t>
            </a:r>
            <a:r>
              <a:rPr lang="pl-PL" sz="3300" dirty="0" smtClean="0">
                <a:solidFill>
                  <a:schemeClr val="tx1"/>
                </a:solidFill>
              </a:rPr>
              <a:t>instytucje </a:t>
            </a:r>
            <a:r>
              <a:rPr lang="pl-PL" sz="3300" dirty="0">
                <a:solidFill>
                  <a:schemeClr val="tx1"/>
                </a:solidFill>
              </a:rPr>
              <a:t>kultury (</a:t>
            </a:r>
            <a:r>
              <a:rPr lang="pl-PL" sz="3300" b="1" dirty="0" smtClean="0">
                <a:solidFill>
                  <a:srgbClr val="00B050"/>
                </a:solidFill>
              </a:rPr>
              <a:t>13 projektów</a:t>
            </a:r>
            <a:r>
              <a:rPr lang="pl-PL" sz="3300" dirty="0" smtClean="0">
                <a:solidFill>
                  <a:schemeClr val="tx1"/>
                </a:solidFill>
              </a:rPr>
              <a:t>), przedsiębiorcy (</a:t>
            </a:r>
            <a:r>
              <a:rPr lang="pl-PL" sz="3300" b="1" dirty="0" smtClean="0">
                <a:solidFill>
                  <a:srgbClr val="00B050"/>
                </a:solidFill>
              </a:rPr>
              <a:t>6 projektów</a:t>
            </a:r>
            <a:r>
              <a:rPr lang="pl-PL" sz="3300" dirty="0" smtClean="0">
                <a:solidFill>
                  <a:schemeClr val="tx1"/>
                </a:solidFill>
              </a:rPr>
              <a:t>), powiat stargardzki (</a:t>
            </a:r>
            <a:r>
              <a:rPr lang="pl-PL" sz="3300" b="1" dirty="0" smtClean="0">
                <a:solidFill>
                  <a:srgbClr val="00B050"/>
                </a:solidFill>
              </a:rPr>
              <a:t>3 projekty</a:t>
            </a:r>
            <a:r>
              <a:rPr lang="pl-PL" sz="3300" dirty="0" smtClean="0">
                <a:solidFill>
                  <a:schemeClr val="tx1"/>
                </a:solidFill>
              </a:rPr>
              <a:t>), organizacje pozarządowe (</a:t>
            </a:r>
            <a:r>
              <a:rPr lang="pl-PL" sz="3300" b="1" dirty="0" smtClean="0">
                <a:solidFill>
                  <a:srgbClr val="00B050"/>
                </a:solidFill>
              </a:rPr>
              <a:t>46 projektów</a:t>
            </a:r>
            <a:r>
              <a:rPr lang="pl-PL" sz="3300" dirty="0" smtClean="0">
                <a:solidFill>
                  <a:schemeClr val="tx1"/>
                </a:solidFill>
              </a:rPr>
              <a:t>) oraz pozostali (</a:t>
            </a:r>
            <a:r>
              <a:rPr lang="pl-PL" sz="3300" b="1" dirty="0" smtClean="0">
                <a:solidFill>
                  <a:srgbClr val="00B050"/>
                </a:solidFill>
              </a:rPr>
              <a:t>1 projekt</a:t>
            </a:r>
            <a:r>
              <a:rPr lang="pl-PL" sz="3300" dirty="0" smtClean="0">
                <a:solidFill>
                  <a:schemeClr val="tx1"/>
                </a:solidFill>
              </a:rPr>
              <a:t>).</a:t>
            </a:r>
            <a:endParaRPr lang="pl-PL" sz="33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300" dirty="0" smtClean="0">
                <a:solidFill>
                  <a:schemeClr val="tx1"/>
                </a:solidFill>
              </a:rPr>
              <a:t>Kwota </a:t>
            </a:r>
            <a:r>
              <a:rPr lang="pl-PL" sz="3300" dirty="0">
                <a:solidFill>
                  <a:schemeClr val="tx1"/>
                </a:solidFill>
              </a:rPr>
              <a:t>dofinasowania </a:t>
            </a:r>
            <a:r>
              <a:rPr lang="pl-PL" sz="3300" b="1" dirty="0" smtClean="0">
                <a:solidFill>
                  <a:srgbClr val="C00000"/>
                </a:solidFill>
              </a:rPr>
              <a:t>122 </a:t>
            </a:r>
            <a:r>
              <a:rPr lang="pl-PL" sz="3300" b="1" dirty="0">
                <a:solidFill>
                  <a:srgbClr val="C00000"/>
                </a:solidFill>
              </a:rPr>
              <a:t>projektów </a:t>
            </a:r>
            <a:r>
              <a:rPr lang="pl-PL" sz="3300" dirty="0">
                <a:solidFill>
                  <a:schemeClr val="tx1"/>
                </a:solidFill>
              </a:rPr>
              <a:t>stanowi </a:t>
            </a:r>
            <a:r>
              <a:rPr lang="pl-PL" sz="3300" b="1" dirty="0" smtClean="0">
                <a:solidFill>
                  <a:srgbClr val="C00000"/>
                </a:solidFill>
              </a:rPr>
              <a:t>50,11 </a:t>
            </a:r>
            <a:r>
              <a:rPr lang="pl-PL" sz="3300" dirty="0">
                <a:solidFill>
                  <a:schemeClr val="tx1"/>
                </a:solidFill>
              </a:rPr>
              <a:t>% </a:t>
            </a:r>
            <a:r>
              <a:rPr lang="pl-PL" sz="3300" dirty="0" smtClean="0">
                <a:solidFill>
                  <a:schemeClr val="tx1"/>
                </a:solidFill>
              </a:rPr>
              <a:t>budżetu Działania „Wdrażania LSR”.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300" dirty="0">
                <a:solidFill>
                  <a:schemeClr val="tx1"/>
                </a:solidFill>
              </a:rPr>
              <a:t>Projekty zrealizowane to: </a:t>
            </a:r>
            <a:br>
              <a:rPr lang="pl-PL" sz="3300" dirty="0">
                <a:solidFill>
                  <a:schemeClr val="tx1"/>
                </a:solidFill>
              </a:rPr>
            </a:br>
            <a:r>
              <a:rPr lang="pl-PL" sz="3300" dirty="0">
                <a:solidFill>
                  <a:schemeClr val="tx1"/>
                </a:solidFill>
              </a:rPr>
              <a:t>- doposażenie świetlic w </a:t>
            </a:r>
            <a:r>
              <a:rPr lang="pl-PL" sz="3300" dirty="0" smtClean="0">
                <a:solidFill>
                  <a:schemeClr val="tx1"/>
                </a:solidFill>
              </a:rPr>
              <a:t>6 miejscowościach: </a:t>
            </a:r>
            <a:r>
              <a:rPr lang="pl-PL" sz="3300" b="1" dirty="0" smtClean="0">
                <a:solidFill>
                  <a:schemeClr val="tx1"/>
                </a:solidFill>
              </a:rPr>
              <a:t>Łęczycy, Chlebowie, Storkówku, Parlinie, Krzywnicy </a:t>
            </a:r>
            <a:r>
              <a:rPr lang="pl-PL" sz="3300" dirty="0" smtClean="0">
                <a:solidFill>
                  <a:schemeClr val="tx1"/>
                </a:solidFill>
              </a:rPr>
              <a:t>gm. Stara Dabrowa, </a:t>
            </a:r>
            <a:r>
              <a:rPr lang="pl-PL" sz="3300" b="1" dirty="0" smtClean="0">
                <a:solidFill>
                  <a:schemeClr val="tx1"/>
                </a:solidFill>
              </a:rPr>
              <a:t>Reptowie</a:t>
            </a:r>
            <a:r>
              <a:rPr lang="pl-PL" sz="3300" dirty="0" smtClean="0">
                <a:solidFill>
                  <a:schemeClr val="tx1"/>
                </a:solidFill>
              </a:rPr>
              <a:t> gm. Kobylanka </a:t>
            </a:r>
            <a:r>
              <a:rPr lang="pl-PL" sz="3300" dirty="0">
                <a:solidFill>
                  <a:schemeClr val="tx1"/>
                </a:solidFill>
              </a:rPr>
              <a:t/>
            </a:r>
            <a:br>
              <a:rPr lang="pl-PL" sz="3300" dirty="0">
                <a:solidFill>
                  <a:schemeClr val="tx1"/>
                </a:solidFill>
              </a:rPr>
            </a:br>
            <a:r>
              <a:rPr lang="pl-PL" sz="3300" dirty="0">
                <a:solidFill>
                  <a:schemeClr val="tx1"/>
                </a:solidFill>
              </a:rPr>
              <a:t>- budowa, przebudowa i doposażenie placów zabaw w 17 </a:t>
            </a:r>
            <a:r>
              <a:rPr lang="pl-PL" sz="3300" dirty="0" smtClean="0">
                <a:solidFill>
                  <a:schemeClr val="tx1"/>
                </a:solidFill>
              </a:rPr>
              <a:t>miejscowościach: </a:t>
            </a:r>
            <a:r>
              <a:rPr lang="pl-PL" sz="3300" b="1" dirty="0" smtClean="0">
                <a:solidFill>
                  <a:schemeClr val="tx1"/>
                </a:solidFill>
              </a:rPr>
              <a:t>Suchanówku, Wapnicy, </a:t>
            </a:r>
            <a:r>
              <a:rPr lang="pl-PL" sz="3300" b="1" dirty="0" err="1" smtClean="0">
                <a:solidFill>
                  <a:schemeClr val="tx1"/>
                </a:solidFill>
              </a:rPr>
              <a:t>Nosowie</a:t>
            </a:r>
            <a:r>
              <a:rPr lang="pl-PL" sz="3300" b="1" dirty="0" smtClean="0">
                <a:solidFill>
                  <a:schemeClr val="tx1"/>
                </a:solidFill>
              </a:rPr>
              <a:t>, Modrzewiu</a:t>
            </a:r>
            <a:r>
              <a:rPr lang="pl-PL" sz="3300" dirty="0" smtClean="0">
                <a:solidFill>
                  <a:schemeClr val="tx1"/>
                </a:solidFill>
              </a:rPr>
              <a:t>, </a:t>
            </a:r>
            <a:r>
              <a:rPr lang="pl-PL" sz="3300" b="1" dirty="0" smtClean="0">
                <a:solidFill>
                  <a:schemeClr val="tx1"/>
                </a:solidFill>
              </a:rPr>
              <a:t>Suchaniu</a:t>
            </a:r>
            <a:r>
              <a:rPr lang="pl-PL" sz="3300" dirty="0" smtClean="0">
                <a:solidFill>
                  <a:schemeClr val="tx1"/>
                </a:solidFill>
              </a:rPr>
              <a:t>, gm. Suchań; </a:t>
            </a:r>
            <a:r>
              <a:rPr lang="pl-PL" sz="3300" b="1" dirty="0" smtClean="0">
                <a:solidFill>
                  <a:schemeClr val="tx1"/>
                </a:solidFill>
              </a:rPr>
              <a:t>Niedźwiedziu, Reptowie, Zieleniewie, Kobylance,</a:t>
            </a:r>
            <a:r>
              <a:rPr lang="pl-PL" sz="3300" dirty="0" smtClean="0">
                <a:solidFill>
                  <a:schemeClr val="tx1"/>
                </a:solidFill>
              </a:rPr>
              <a:t> gm. Kobylanka;   </a:t>
            </a:r>
            <a:r>
              <a:rPr lang="pl-PL" sz="3300" b="1" dirty="0" smtClean="0">
                <a:solidFill>
                  <a:schemeClr val="tx1"/>
                </a:solidFill>
              </a:rPr>
              <a:t>Krzywcu ,Czarnkowie</a:t>
            </a:r>
            <a:r>
              <a:rPr lang="pl-PL" sz="3300" dirty="0" smtClean="0">
                <a:solidFill>
                  <a:schemeClr val="tx1"/>
                </a:solidFill>
              </a:rPr>
              <a:t>, gm. Marianowo</a:t>
            </a:r>
            <a:r>
              <a:rPr lang="pl-PL" sz="3300" b="1" dirty="0" smtClean="0">
                <a:solidFill>
                  <a:schemeClr val="tx1"/>
                </a:solidFill>
              </a:rPr>
              <a:t>; Lipniku, Sułkowie, Sownie, Strachocinie</a:t>
            </a:r>
            <a:r>
              <a:rPr lang="pl-PL" sz="3300" dirty="0" smtClean="0">
                <a:solidFill>
                  <a:schemeClr val="tx1"/>
                </a:solidFill>
              </a:rPr>
              <a:t>, </a:t>
            </a:r>
            <a:r>
              <a:rPr lang="pl-PL" sz="3300" b="1" dirty="0" smtClean="0">
                <a:solidFill>
                  <a:schemeClr val="tx1"/>
                </a:solidFill>
              </a:rPr>
              <a:t>Grzędzicach, Grabowie</a:t>
            </a:r>
            <a:r>
              <a:rPr lang="pl-PL" sz="3300" dirty="0" smtClean="0">
                <a:solidFill>
                  <a:schemeClr val="tx1"/>
                </a:solidFill>
              </a:rPr>
              <a:t>, gm. Stargard Szczeciński</a:t>
            </a:r>
            <a:r>
              <a:rPr lang="pl-PL" sz="3300" dirty="0">
                <a:solidFill>
                  <a:schemeClr val="tx1"/>
                </a:solidFill>
              </a:rPr>
              <a:t/>
            </a:r>
            <a:br>
              <a:rPr lang="pl-PL" sz="3300" dirty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7661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Małe projekty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-</a:t>
            </a:r>
            <a:r>
              <a:rPr lang="pl-PL" sz="2800" dirty="0" smtClean="0"/>
              <a:t>modernizacja </a:t>
            </a:r>
            <a:r>
              <a:rPr lang="pl-PL" sz="2800" dirty="0"/>
              <a:t>i zagospodarowanie miejsc </a:t>
            </a:r>
            <a:r>
              <a:rPr lang="pl-PL" sz="2800" dirty="0" smtClean="0"/>
              <a:t>rekreacji i sportu </a:t>
            </a:r>
            <a:r>
              <a:rPr lang="pl-PL" sz="2800" dirty="0"/>
              <a:t>w </a:t>
            </a:r>
            <a:r>
              <a:rPr lang="pl-PL" sz="2800" b="1" dirty="0" smtClean="0"/>
              <a:t>8 </a:t>
            </a:r>
            <a:r>
              <a:rPr lang="pl-PL" sz="2800" dirty="0" smtClean="0"/>
              <a:t>miejscowościach w: </a:t>
            </a:r>
            <a:r>
              <a:rPr lang="pl-PL" sz="2800" b="1" dirty="0" smtClean="0"/>
              <a:t>Kicku(2)</a:t>
            </a:r>
            <a:r>
              <a:rPr lang="pl-PL" sz="2800" dirty="0" smtClean="0"/>
              <a:t>, gm. Stara Dąbrowa, </a:t>
            </a:r>
            <a:r>
              <a:rPr lang="pl-PL" sz="2800" b="1" dirty="0" smtClean="0"/>
              <a:t>Sadłowie</a:t>
            </a:r>
            <a:r>
              <a:rPr lang="pl-PL" sz="2800" dirty="0" smtClean="0"/>
              <a:t>, </a:t>
            </a:r>
            <a:r>
              <a:rPr lang="pl-PL" sz="2800" b="1" dirty="0" smtClean="0"/>
              <a:t>Brudzewicach, Wapnicy, Suchanówku, </a:t>
            </a:r>
            <a:r>
              <a:rPr lang="pl-PL" sz="2800" dirty="0" smtClean="0"/>
              <a:t>gm. Suchań, </a:t>
            </a:r>
            <a:r>
              <a:rPr lang="pl-PL" sz="2800" b="1" dirty="0" smtClean="0"/>
              <a:t>Strachocinie, Lipniku</a:t>
            </a:r>
            <a:r>
              <a:rPr lang="pl-PL" sz="2800" dirty="0" smtClean="0"/>
              <a:t>, gm. Stargard Szczeciński 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- budowa </a:t>
            </a:r>
            <a:r>
              <a:rPr lang="pl-PL" sz="2800" b="1" dirty="0"/>
              <a:t>4 </a:t>
            </a:r>
            <a:r>
              <a:rPr lang="pl-PL" sz="2800" dirty="0"/>
              <a:t>siłowni </a:t>
            </a:r>
            <a:r>
              <a:rPr lang="pl-PL" sz="2800" dirty="0" smtClean="0"/>
              <a:t>zewnętrznych w </a:t>
            </a:r>
            <a:r>
              <a:rPr lang="pl-PL" sz="2800" b="1" dirty="0" smtClean="0"/>
              <a:t>Chociwlu</a:t>
            </a:r>
            <a:r>
              <a:rPr lang="pl-PL" sz="2800" dirty="0" smtClean="0"/>
              <a:t>(2), </a:t>
            </a:r>
            <a:r>
              <a:rPr lang="pl-PL" sz="2800" b="1" dirty="0" smtClean="0"/>
              <a:t>Zieleniewie</a:t>
            </a:r>
            <a:r>
              <a:rPr lang="pl-PL" sz="2800" dirty="0" smtClean="0"/>
              <a:t> gm. Kobylanka, </a:t>
            </a:r>
            <a:r>
              <a:rPr lang="pl-PL" sz="2800" b="1" dirty="0" smtClean="0"/>
              <a:t>Starej Dąbrowie</a:t>
            </a:r>
          </a:p>
          <a:p>
            <a:pPr marL="0" indent="0">
              <a:buNone/>
            </a:pPr>
            <a:r>
              <a:rPr lang="pl-PL" sz="2800" dirty="0" smtClean="0"/>
              <a:t>-doposażenie Gminnych Domów Kultury w </a:t>
            </a:r>
            <a:r>
              <a:rPr lang="pl-PL" sz="2800" b="1" dirty="0" smtClean="0"/>
              <a:t>2 </a:t>
            </a:r>
            <a:r>
              <a:rPr lang="pl-PL" sz="2800" dirty="0" smtClean="0"/>
              <a:t>miejscowościach w: </a:t>
            </a:r>
            <a:r>
              <a:rPr lang="pl-PL" sz="2800" b="1" dirty="0" smtClean="0"/>
              <a:t>Suchaniu, Starej Dąbrowie,</a:t>
            </a:r>
          </a:p>
          <a:p>
            <a:pPr marL="0" indent="0">
              <a:buNone/>
            </a:pPr>
            <a:r>
              <a:rPr lang="pl-PL" sz="2800" b="1" dirty="0" smtClean="0"/>
              <a:t>- </a:t>
            </a:r>
            <a:r>
              <a:rPr lang="pl-PL" sz="2800" dirty="0"/>
              <a:t>r</a:t>
            </a:r>
            <a:r>
              <a:rPr lang="pl-PL" sz="2800" dirty="0" smtClean="0"/>
              <a:t>emont zabytkowych organów </a:t>
            </a:r>
            <a:r>
              <a:rPr lang="pl-PL" sz="2800" b="1" dirty="0" smtClean="0"/>
              <a:t>w Reptowie, </a:t>
            </a:r>
            <a:r>
              <a:rPr lang="pl-PL" sz="2800" dirty="0" smtClean="0"/>
              <a:t>gm. Kobylanka,</a:t>
            </a:r>
          </a:p>
          <a:p>
            <a:pPr marL="0" indent="0">
              <a:buNone/>
            </a:pPr>
            <a:r>
              <a:rPr lang="pl-PL" sz="2800" dirty="0" smtClean="0"/>
              <a:t>-remonty w 3 kościołach: </a:t>
            </a:r>
            <a:r>
              <a:rPr lang="pl-PL" sz="2800" b="1" dirty="0" smtClean="0"/>
              <a:t>Sadłowie, Modrzewiu, </a:t>
            </a:r>
            <a:r>
              <a:rPr lang="pl-PL" sz="2800" b="1" dirty="0" err="1" smtClean="0"/>
              <a:t>Nosowie</a:t>
            </a:r>
            <a:r>
              <a:rPr lang="pl-PL" sz="2800" b="1" dirty="0" smtClean="0"/>
              <a:t>, </a:t>
            </a:r>
            <a:r>
              <a:rPr lang="pl-PL" sz="2800" dirty="0" smtClean="0"/>
              <a:t>gm. Suchań</a:t>
            </a:r>
          </a:p>
          <a:p>
            <a:pPr>
              <a:buFontTx/>
              <a:buChar char="-"/>
            </a:pPr>
            <a:endParaRPr lang="pl-PL" sz="4000" b="1" dirty="0"/>
          </a:p>
        </p:txBody>
      </p:sp>
    </p:spTree>
    <p:extLst>
      <p:ext uri="{BB962C8B-B14F-4D97-AF65-F5344CB8AC3E}">
        <p14:creationId xmlns="" xmlns:p14="http://schemas.microsoft.com/office/powerpoint/2010/main" val="2461693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wir 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-428652"/>
            <a:ext cx="7429552" cy="74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5213445" y="5987638"/>
            <a:ext cx="3930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Liczba ludności – 32 506 </a:t>
            </a:r>
          </a:p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(dane z 31.12.2006r GUS)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5253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Powierzchnia obszaru LGD – 949km2 </a:t>
            </a:r>
            <a:endParaRPr lang="pl-PL" sz="2400" dirty="0"/>
          </a:p>
        </p:txBody>
      </p:sp>
    </p:spTree>
    <p:extLst>
      <p:ext uri="{BB962C8B-B14F-4D97-AF65-F5344CB8AC3E}">
        <p14:creationId xmlns="" xmlns:p14="http://schemas.microsoft.com/office/powerpoint/2010/main" val="2863620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Małe projekty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 smtClean="0"/>
              <a:t>- Utworzenie miejsca pamięci w pałacu </a:t>
            </a:r>
            <a:r>
              <a:rPr lang="pl-PL" b="1" dirty="0" smtClean="0"/>
              <a:t>w Kamiennym Moście</a:t>
            </a:r>
            <a:r>
              <a:rPr lang="pl-PL" dirty="0" smtClean="0"/>
              <a:t>, gm. Chociwel  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renowacja historycznego </a:t>
            </a:r>
            <a:r>
              <a:rPr lang="pl-PL" dirty="0" smtClean="0"/>
              <a:t>pomnika w </a:t>
            </a:r>
            <a:r>
              <a:rPr lang="pl-PL" b="1" dirty="0" err="1" smtClean="0"/>
              <a:t>Krąpielu</a:t>
            </a:r>
            <a:r>
              <a:rPr lang="pl-PL" b="1" dirty="0" smtClean="0"/>
              <a:t>,</a:t>
            </a:r>
            <a:r>
              <a:rPr lang="pl-PL" dirty="0" smtClean="0"/>
              <a:t> gm. Stargard Szczeciński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powstanie Sali </a:t>
            </a:r>
            <a:r>
              <a:rPr lang="pl-PL" dirty="0" smtClean="0"/>
              <a:t>tortur w </a:t>
            </a:r>
            <a:r>
              <a:rPr lang="pl-PL" b="1" dirty="0" smtClean="0"/>
              <a:t>zamku w Pęzinie, </a:t>
            </a:r>
            <a:r>
              <a:rPr lang="pl-PL" dirty="0" smtClean="0"/>
              <a:t>gm. Stargard Szczeciński 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</a:t>
            </a:r>
            <a:r>
              <a:rPr lang="pl-PL" dirty="0" smtClean="0"/>
              <a:t>31 </a:t>
            </a:r>
            <a:r>
              <a:rPr lang="pl-PL" dirty="0"/>
              <a:t>warsztatów: rękodzielniczych, fotograficznych, artystycznych, kulinarnych, </a:t>
            </a:r>
            <a:r>
              <a:rPr lang="pl-PL" dirty="0" smtClean="0"/>
              <a:t>sportowych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</a:t>
            </a:r>
            <a:r>
              <a:rPr lang="pl-PL" dirty="0" smtClean="0"/>
              <a:t>3 imprezy sportowe,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- organizacja </a:t>
            </a:r>
            <a:r>
              <a:rPr lang="pl-PL" dirty="0" smtClean="0"/>
              <a:t>41 </a:t>
            </a:r>
            <a:r>
              <a:rPr lang="pl-PL" dirty="0"/>
              <a:t>imprez kulturalnych, sportowych, rekreacyjnych, społeczno-integracyjnych,</a:t>
            </a:r>
            <a:br>
              <a:rPr lang="pl-PL" dirty="0"/>
            </a:br>
            <a:r>
              <a:rPr lang="pl-PL" dirty="0"/>
              <a:t>- powstanie 2 kafejek </a:t>
            </a:r>
            <a:r>
              <a:rPr lang="pl-PL" dirty="0" smtClean="0"/>
              <a:t>internetowych w </a:t>
            </a:r>
            <a:r>
              <a:rPr lang="pl-PL" b="1" dirty="0" smtClean="0"/>
              <a:t>Pęzinie, Barzkowicach</a:t>
            </a:r>
            <a:r>
              <a:rPr lang="pl-PL" dirty="0" smtClean="0"/>
              <a:t>, gm. Stargard Szczeciński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748864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Małe projekty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-zakupienie </a:t>
            </a:r>
            <a:r>
              <a:rPr lang="pl-PL" dirty="0"/>
              <a:t>strojów  dla 2 zespołów ludowych </a:t>
            </a:r>
            <a:r>
              <a:rPr lang="pl-PL" b="1" dirty="0"/>
              <a:t>PRZĄŚNICZKI, SUCHANIANKI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-doposażenie biblioteki w Suchaniu,</a:t>
            </a:r>
          </a:p>
          <a:p>
            <a:pPr marL="0" indent="0">
              <a:buNone/>
            </a:pPr>
            <a:r>
              <a:rPr lang="pl-PL" dirty="0" smtClean="0"/>
              <a:t>-organizacja 4 imprez  historycznych,</a:t>
            </a:r>
          </a:p>
          <a:p>
            <a:pPr marL="0" indent="0">
              <a:buNone/>
            </a:pPr>
            <a:r>
              <a:rPr lang="pl-PL" dirty="0" smtClean="0"/>
              <a:t>-wydanie folderu promującego dziedzictwo historyczno-przyrodnicze gminy Kobylanka,</a:t>
            </a:r>
          </a:p>
          <a:p>
            <a:pPr marL="0" indent="0">
              <a:buNone/>
            </a:pPr>
            <a:r>
              <a:rPr lang="pl-PL" dirty="0" smtClean="0"/>
              <a:t>-utworzenie portali turystycznych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1522764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8160" y="3717032"/>
            <a:ext cx="3884320" cy="243894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Stowarzyszenie Aktywnych Mieszkańców Barzkowic „</a:t>
            </a:r>
            <a:r>
              <a:rPr lang="pl-PL" sz="2400" dirty="0" err="1" smtClean="0"/>
              <a:t>SAMBa</a:t>
            </a:r>
            <a:r>
              <a:rPr lang="pl-PL" sz="2400" dirty="0" smtClean="0"/>
              <a:t>”  gm. Stargard Szczeciński            </a:t>
            </a:r>
            <a:r>
              <a:rPr lang="pl-PL" sz="2400" dirty="0" smtClean="0">
                <a:solidFill>
                  <a:srgbClr val="C00000"/>
                </a:solidFill>
              </a:rPr>
              <a:t>4 projekty </a:t>
            </a:r>
            <a:r>
              <a:rPr lang="pl-PL" sz="2400" dirty="0" smtClean="0"/>
              <a:t>( warsztaty rękodzielnicze, kulinarne, impreza integracyjna), </a:t>
            </a: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491680" cy="2312169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70919" y="5027195"/>
            <a:ext cx="3672408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Picture 4" descr="E:\foto-wernisaż-spotkanie\100_798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7984" y="-15652"/>
            <a:ext cx="4716016" cy="3588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E:\Kulinarne Samba\DSC0537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4562005" cy="342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E:\foto projekt kurczki,pisanki\DSC0844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3563094"/>
            <a:ext cx="5036024" cy="31328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3466307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8733" y="3284984"/>
            <a:ext cx="4239251" cy="208235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Stowarzyszenie Forum Chociwelskie  </a:t>
            </a:r>
            <a:r>
              <a:rPr lang="pl-PL" sz="2400" dirty="0" err="1" smtClean="0"/>
              <a:t>gm.Chociwel</a:t>
            </a:r>
            <a:r>
              <a:rPr lang="pl-PL" sz="2400" dirty="0" smtClean="0"/>
              <a:t> -</a:t>
            </a:r>
            <a:br>
              <a:rPr lang="pl-PL" sz="2400" dirty="0" smtClean="0"/>
            </a:br>
            <a:r>
              <a:rPr lang="pl-PL" sz="2400" dirty="0" smtClean="0">
                <a:solidFill>
                  <a:srgbClr val="C00000"/>
                </a:solidFill>
              </a:rPr>
              <a:t>7 projektów </a:t>
            </a:r>
            <a:r>
              <a:rPr lang="pl-PL" sz="2400" dirty="0" smtClean="0"/>
              <a:t>(warsztaty rękodzielnicze, kulinarne)</a:t>
            </a: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088266" y="3933056"/>
            <a:ext cx="3156142" cy="2067000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148064" y="5367338"/>
            <a:ext cx="2130624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2" descr="E:\warsztaty bożonarodzeniowe\Obraz51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62771" y="209116"/>
            <a:ext cx="4786822" cy="3142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7" descr="E:\BIŻUTERIA KARKOWO\DSCN6639 (1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260648"/>
            <a:ext cx="3794630" cy="311354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3" descr="E:\Karkowo\DSCN537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81872" y="3645024"/>
            <a:ext cx="4344901" cy="29706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30474048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57775" y="5445224"/>
            <a:ext cx="3816424" cy="5667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Stowarzyszenie Most Ku Przyszłości  gmina Chociwel </a:t>
            </a:r>
            <a:r>
              <a:rPr lang="pl-PL" sz="2400" dirty="0" smtClean="0">
                <a:solidFill>
                  <a:srgbClr val="C00000"/>
                </a:solidFill>
              </a:rPr>
              <a:t>3 projekty </a:t>
            </a:r>
            <a:r>
              <a:rPr lang="pl-PL" sz="2400" dirty="0" smtClean="0"/>
              <a:t>(impreza rekreacyjna, warsztaty rękodzielnicze), </a:t>
            </a: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635696" cy="2804765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2059632" cy="804862"/>
          </a:xfrm>
        </p:spPr>
        <p:txBody>
          <a:bodyPr/>
          <a:lstStyle/>
          <a:p>
            <a:endParaRPr lang="pl-PL"/>
          </a:p>
        </p:txBody>
      </p:sp>
      <p:pic>
        <p:nvPicPr>
          <p:cNvPr id="6" name="Picture 2" descr="E:\DSCF336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7975" y="0"/>
            <a:ext cx="4356025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E:\biżuteria\DSCF338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3657935"/>
            <a:ext cx="4392488" cy="301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E:\rAJD\DSC0198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5505" y="416319"/>
            <a:ext cx="4472469" cy="3146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2753050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96" y="3645024"/>
            <a:ext cx="4409626" cy="2438946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Stowarzyszenie Rozwoju Wsi Dalewo i Gogolewo  gm. Marianowo -</a:t>
            </a:r>
            <a:r>
              <a:rPr lang="pl-PL" sz="2400" dirty="0" smtClean="0">
                <a:solidFill>
                  <a:srgbClr val="C00000"/>
                </a:solidFill>
              </a:rPr>
              <a:t>3</a:t>
            </a:r>
            <a:r>
              <a:rPr lang="pl-PL" sz="2400" dirty="0" smtClean="0"/>
              <a:t> </a:t>
            </a:r>
            <a:r>
              <a:rPr lang="pl-PL" sz="2400" dirty="0" smtClean="0">
                <a:solidFill>
                  <a:srgbClr val="C00000"/>
                </a:solidFill>
              </a:rPr>
              <a:t>projekty </a:t>
            </a:r>
            <a:r>
              <a:rPr lang="pl-PL" sz="2400" dirty="0" smtClean="0"/>
              <a:t>(warsztaty rękodzielnicze, kulinarne), </a:t>
            </a: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059632" cy="2603438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436096" y="5367338"/>
            <a:ext cx="1842592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3" descr="E:\Kulinarne Dalewo\IMG_99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32656"/>
            <a:ext cx="4283968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2" descr="E:\20140930_Projekt - bizuteria z filcu\IMG_870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16522" y="130088"/>
            <a:ext cx="4475958" cy="3371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E:\dzieci\P101130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16522" y="3789040"/>
            <a:ext cx="4475958" cy="3024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438843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8356" y="5877272"/>
            <a:ext cx="3435054" cy="71075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Stowarzyszenie „Grzędzice Jutra”  gm. Stargard Szczeciński- </a:t>
            </a:r>
            <a:br>
              <a:rPr lang="pl-PL" sz="2400" dirty="0" smtClean="0"/>
            </a:br>
            <a:r>
              <a:rPr lang="pl-PL" sz="2400" dirty="0" smtClean="0">
                <a:solidFill>
                  <a:srgbClr val="C00000"/>
                </a:solidFill>
              </a:rPr>
              <a:t>6 projektów </a:t>
            </a:r>
            <a:r>
              <a:rPr lang="pl-PL" sz="2400" dirty="0" smtClean="0"/>
              <a:t>(warsztaty rękodzielnicze, kulinarne, piłkarskie, zajęcia fitness), </a:t>
            </a:r>
            <a:br>
              <a:rPr lang="pl-PL" sz="2400" dirty="0" smtClean="0"/>
            </a:br>
            <a:endParaRPr lang="pl-PL" sz="2400" dirty="0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2048" y="-9220"/>
            <a:ext cx="4522439" cy="3319563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47663" y="5373216"/>
            <a:ext cx="3415817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Picture 3" descr="E:\P828267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577" y="-44685"/>
            <a:ext cx="4415408" cy="330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E:\P103041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291385"/>
            <a:ext cx="5940152" cy="3566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038328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544" y="5661248"/>
            <a:ext cx="4096662" cy="64519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Towarzystwo Rozwoju Gminy Marianowo </a:t>
            </a:r>
            <a:br>
              <a:rPr lang="pl-PL" sz="2400" dirty="0" smtClean="0"/>
            </a:br>
            <a:r>
              <a:rPr lang="pl-PL" sz="2400" dirty="0" smtClean="0">
                <a:solidFill>
                  <a:srgbClr val="C00000"/>
                </a:solidFill>
              </a:rPr>
              <a:t>3 projekty </a:t>
            </a:r>
            <a:r>
              <a:rPr lang="pl-PL" sz="2400" dirty="0" smtClean="0"/>
              <a:t>(imprezy rekreacyjno-sportowe, przegląd Kapel Folklorystycznych), </a:t>
            </a:r>
            <a:br>
              <a:rPr lang="pl-PL" sz="2400" dirty="0" smtClean="0"/>
            </a:b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783468" y="692696"/>
            <a:ext cx="3140460" cy="1800200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76055" y="4209631"/>
            <a:ext cx="3588963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3" descr="E:\DSC023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76" y="3398"/>
            <a:ext cx="4492388" cy="3281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 descr="E:\zdjęcia kapele\IMG_88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5932" y="280854"/>
            <a:ext cx="4450564" cy="300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Piękan nasza gmina cała-zdjęcia\festyn w Trąbkach 1 (1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14379" y="3344096"/>
            <a:ext cx="4393669" cy="31812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619370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2040" y="5733256"/>
            <a:ext cx="4032448" cy="5667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Stowarzyszenie Na Rzecz Rozwoju Gminy Suchań </a:t>
            </a:r>
            <a:br>
              <a:rPr lang="pl-PL" sz="2400" dirty="0" smtClean="0"/>
            </a:br>
            <a:r>
              <a:rPr lang="pl-PL" sz="2400" dirty="0" smtClean="0">
                <a:solidFill>
                  <a:srgbClr val="C00000"/>
                </a:solidFill>
              </a:rPr>
              <a:t>10 projektów </a:t>
            </a:r>
            <a:r>
              <a:rPr lang="pl-PL" sz="2400" dirty="0" smtClean="0"/>
              <a:t>(warsztaty rękodzielnicze, imprezy kulturalno-integracyjne, dożynki, spotkania dla seniorów)</a:t>
            </a: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99593" y="4149080"/>
            <a:ext cx="3024336" cy="1728192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2059632" cy="58194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2" descr="E:\koronka klockowa zajęcia\DSC_004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589" y="1911"/>
            <a:ext cx="4435573" cy="328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" descr="C:\Users\Iza\Downloads\_DSC042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1553" y="385004"/>
            <a:ext cx="4252936" cy="28999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2" descr="E:\dni Suchania\DSCN137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3391849"/>
            <a:ext cx="4460032" cy="33135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287486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212976"/>
            <a:ext cx="4139952" cy="3456384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Stowarzyszenie</a:t>
            </a:r>
            <a:r>
              <a:rPr lang="pl-PL" sz="2800" dirty="0" smtClean="0"/>
              <a:t> </a:t>
            </a:r>
            <a:r>
              <a:rPr lang="pl-PL" sz="2400" dirty="0" smtClean="0"/>
              <a:t>Rozwoju Wsi „Nad Jeziorami”</a:t>
            </a:r>
            <a:br>
              <a:rPr lang="pl-PL" sz="2400" dirty="0" smtClean="0"/>
            </a:br>
            <a:r>
              <a:rPr lang="pl-PL" sz="2800" dirty="0" smtClean="0">
                <a:solidFill>
                  <a:srgbClr val="C00000"/>
                </a:solidFill>
              </a:rPr>
              <a:t> </a:t>
            </a:r>
            <a:r>
              <a:rPr lang="pl-PL" sz="2400" dirty="0" smtClean="0">
                <a:solidFill>
                  <a:srgbClr val="C00000"/>
                </a:solidFill>
              </a:rPr>
              <a:t>2 projekty </a:t>
            </a:r>
            <a:br>
              <a:rPr lang="pl-PL" sz="2400" dirty="0" smtClean="0">
                <a:solidFill>
                  <a:srgbClr val="C00000"/>
                </a:solidFill>
              </a:rPr>
            </a:br>
            <a:r>
              <a:rPr lang="pl-PL" sz="2400" dirty="0" smtClean="0"/>
              <a:t>(dożynki wiejskie, zagospodarowanie dawnego ogrodu, powstanie Ostoi Przyrodniczej  w Strachocinie), </a:t>
            </a:r>
            <a:br>
              <a:rPr lang="pl-PL" sz="2400" dirty="0" smtClean="0"/>
            </a:br>
            <a:r>
              <a:rPr lang="pl-PL" sz="2400" dirty="0" smtClean="0"/>
              <a:t>gm. Stargard Szczeciński</a:t>
            </a:r>
            <a:endParaRPr lang="pl-PL" sz="2400" dirty="0"/>
          </a:p>
        </p:txBody>
      </p:sp>
      <p:pic>
        <p:nvPicPr>
          <p:cNvPr id="5" name="Picture 2" descr="C:\Users\Iza\Downloads\DSC0972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99992" y="275223"/>
            <a:ext cx="4478338" cy="3168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352630" y="5013176"/>
            <a:ext cx="3617538" cy="79208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Picture 2" descr="E:\Festyn Ostoja 14.06.2014 (1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16632"/>
            <a:ext cx="4352630" cy="2909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3" descr="E:\Festyn Ostoja 14.06.2014 (2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39952" y="3573016"/>
            <a:ext cx="5004048" cy="327320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1398851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a 4"/>
          <p:cNvSpPr/>
          <p:nvPr/>
        </p:nvSpPr>
        <p:spPr>
          <a:xfrm>
            <a:off x="1285852" y="0"/>
            <a:ext cx="6643734" cy="1643050"/>
          </a:xfrm>
          <a:prstGeom prst="ellipse">
            <a:avLst/>
          </a:prstGeom>
          <a:solidFill>
            <a:srgbClr val="00B050"/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43108" y="0"/>
            <a:ext cx="4786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Cel Ogólny I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ZRÓWNOWAŻONY ROZWÓJ TURYSTYKI W OPARCIU O CZYSTE I RÓŻNORODNE ŚRODOWISKO PRZYRODNICZE  I KULTUROWE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142844" y="1857364"/>
            <a:ext cx="3786214" cy="21431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Elipsa 11"/>
          <p:cNvSpPr/>
          <p:nvPr/>
        </p:nvSpPr>
        <p:spPr>
          <a:xfrm>
            <a:off x="5214942" y="1928802"/>
            <a:ext cx="3786214" cy="21431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Elipsa 12"/>
          <p:cNvSpPr/>
          <p:nvPr/>
        </p:nvSpPr>
        <p:spPr>
          <a:xfrm>
            <a:off x="642910" y="4500570"/>
            <a:ext cx="3786214" cy="21431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Elipsa 13"/>
          <p:cNvSpPr/>
          <p:nvPr/>
        </p:nvSpPr>
        <p:spPr>
          <a:xfrm>
            <a:off x="4643438" y="4500570"/>
            <a:ext cx="3786214" cy="21431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571472" y="2143116"/>
            <a:ext cx="2928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200" b="1" dirty="0" smtClean="0">
                <a:latin typeface="Times New Roman"/>
                <a:ea typeface="Times New Roman"/>
              </a:rPr>
              <a:t>CEL SZCZEGÓŁOWY I.1</a:t>
            </a:r>
            <a:endParaRPr lang="pl-PL" sz="1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TWORZENIE ATRAKCYJNYCH PRODUKTÓW TURYSTYCZNYCH </a:t>
            </a: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I  LOKALNYCH ORAZ PODNIESIENIE KONKURENCYJNOŚCI MIEJSCOWYCH ATRAKCJI, KUCHNI, RZEMIOSŁA </a:t>
            </a:r>
          </a:p>
          <a:p>
            <a:pPr algn="ctr"/>
            <a:r>
              <a:rPr lang="pl-PL" sz="1200" dirty="0" smtClean="0">
                <a:latin typeface="Times New Roman"/>
                <a:ea typeface="Times New Roman"/>
              </a:rPr>
              <a:t>I RĘKODZIELNICTWA</a:t>
            </a:r>
            <a:endParaRPr lang="pl-PL" sz="12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715008" y="2285992"/>
            <a:ext cx="27860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200" b="1" dirty="0" smtClean="0">
                <a:latin typeface="Times New Roman"/>
                <a:ea typeface="Times New Roman"/>
              </a:rPr>
              <a:t>CEL SZCZEGÓŁOWY I.4</a:t>
            </a:r>
            <a:endParaRPr lang="pl-PL" sz="1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l-PL" sz="1200" b="1" dirty="0" smtClean="0">
                <a:latin typeface="Times New Roman"/>
                <a:ea typeface="Times New Roman"/>
              </a:rPr>
              <a:t> </a:t>
            </a:r>
            <a:endParaRPr lang="pl-PL" sz="1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ROZWÓJ PROMOCJI I EKSPONOWANIE WALORÓW PRZYRODNICZYCH  </a:t>
            </a: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ORAZ KULTUROWYCH</a:t>
            </a:r>
          </a:p>
          <a:p>
            <a:endParaRPr lang="pl-PL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1214414" y="4929198"/>
            <a:ext cx="2714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200" b="1" dirty="0" smtClean="0">
                <a:latin typeface="Times New Roman"/>
                <a:ea typeface="Times New Roman"/>
              </a:rPr>
              <a:t>CEL SZCZEGÓŁOWY I.2</a:t>
            </a:r>
            <a:endParaRPr lang="pl-PL" sz="1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l-PL" sz="1200" b="1" dirty="0" smtClean="0">
                <a:latin typeface="Times New Roman"/>
                <a:ea typeface="Times New Roman"/>
              </a:rPr>
              <a:t> </a:t>
            </a:r>
            <a:endParaRPr lang="pl-PL" sz="1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BUDOWA, ROZBUDOWA </a:t>
            </a: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I MODERNIZACJA INFRASTRUKTURY TURYSTYCZNEJ I REKREACYJNEJ.</a:t>
            </a:r>
          </a:p>
          <a:p>
            <a:endParaRPr lang="pl-PL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5072066" y="4929198"/>
            <a:ext cx="3000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1200" b="1" dirty="0" smtClean="0">
                <a:latin typeface="Times New Roman"/>
                <a:ea typeface="Times New Roman"/>
              </a:rPr>
              <a:t>CEL SZCZEGÓŁOWY I.3</a:t>
            </a:r>
            <a:endParaRPr lang="pl-PL" sz="12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POPRAWA STANU TECHNICZNEGO ZABYTKOWYCH OBIEKTÓW ARCHITEKTONICZNYCH </a:t>
            </a:r>
          </a:p>
          <a:p>
            <a:pPr algn="ctr">
              <a:spcAft>
                <a:spcPts val="0"/>
              </a:spcAft>
            </a:pPr>
            <a:r>
              <a:rPr lang="pl-PL" sz="1200" dirty="0" smtClean="0">
                <a:latin typeface="Times New Roman"/>
                <a:ea typeface="Times New Roman"/>
              </a:rPr>
              <a:t>ORAZ PARKÓW PODWORSKICH.</a:t>
            </a:r>
          </a:p>
          <a:p>
            <a:pPr algn="ctr"/>
            <a:endParaRPr lang="pl-PL" sz="1200" dirty="0"/>
          </a:p>
        </p:txBody>
      </p:sp>
      <p:cxnSp>
        <p:nvCxnSpPr>
          <p:cNvPr id="29" name="Łącznik prosty ze strzałką 28"/>
          <p:cNvCxnSpPr/>
          <p:nvPr/>
        </p:nvCxnSpPr>
        <p:spPr>
          <a:xfrm rot="5400000">
            <a:off x="2464579" y="2750339"/>
            <a:ext cx="3000396" cy="7858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/>
          <p:cNvCxnSpPr>
            <a:stCxn id="5" idx="4"/>
          </p:cNvCxnSpPr>
          <p:nvPr/>
        </p:nvCxnSpPr>
        <p:spPr>
          <a:xfrm rot="16200000" flipH="1">
            <a:off x="3482570" y="2768198"/>
            <a:ext cx="3000396" cy="7500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rot="10800000" flipV="1">
            <a:off x="3500430" y="1643050"/>
            <a:ext cx="571504" cy="5000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/>
          <p:nvPr/>
        </p:nvCxnSpPr>
        <p:spPr>
          <a:xfrm>
            <a:off x="4871400" y="1656697"/>
            <a:ext cx="857256" cy="527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122261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99992" y="5445224"/>
            <a:ext cx="4644008" cy="5667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Polskie Towarzystwo Walki z Kalectwem Oddział Wojewódzki w Szczecinie, Koło Terenowe w Chociwlu- </a:t>
            </a:r>
            <a:r>
              <a:rPr lang="pl-PL" sz="2400" dirty="0" smtClean="0">
                <a:solidFill>
                  <a:srgbClr val="C00000"/>
                </a:solidFill>
              </a:rPr>
              <a:t>2 projekty </a:t>
            </a:r>
            <a:r>
              <a:rPr lang="pl-PL" sz="2400" dirty="0" smtClean="0"/>
              <a:t>(warsztaty fotograficzne, impreza rekreacyjno-sportowa), </a:t>
            </a:r>
            <a:endParaRPr lang="pl-PL" sz="2400" dirty="0"/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050" y="42634"/>
            <a:ext cx="4537199" cy="34559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43608" y="5085184"/>
            <a:ext cx="1843608" cy="804862"/>
          </a:xfrm>
        </p:spPr>
        <p:txBody>
          <a:bodyPr/>
          <a:lstStyle/>
          <a:p>
            <a:endParaRPr lang="pl-PL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8024" y="139242"/>
            <a:ext cx="4355976" cy="33593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" y="3717032"/>
            <a:ext cx="4608512" cy="29684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5841579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74332" y="4202320"/>
            <a:ext cx="4312790" cy="208823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Powiat Stargardzki – </a:t>
            </a:r>
            <a:br>
              <a:rPr lang="pl-PL" sz="2400" dirty="0" smtClean="0"/>
            </a:br>
            <a:r>
              <a:rPr lang="pl-PL" sz="2400" dirty="0" smtClean="0">
                <a:solidFill>
                  <a:srgbClr val="C00000"/>
                </a:solidFill>
              </a:rPr>
              <a:t>3 projekty </a:t>
            </a:r>
            <a:r>
              <a:rPr lang="pl-PL" sz="2400" dirty="0" smtClean="0"/>
              <a:t>(impreza rekreacyjna, warsztaty fotograficzno-dziennikarskie, lekcje historii w muzeum)</a:t>
            </a:r>
            <a:endParaRPr lang="pl-PL" sz="2400" dirty="0"/>
          </a:p>
        </p:txBody>
      </p:sp>
      <p:pic>
        <p:nvPicPr>
          <p:cNvPr id="5" name="Picture 4" descr="E:\zaczarowane miedwie piknik 25.05.2013\DSC0082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04963" y="260647"/>
            <a:ext cx="3067447" cy="3312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55576" y="4998697"/>
            <a:ext cx="2534072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Obraz 5" descr="E:\Arleta\Otwarcie projektu 5.03.2014\DSC03406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3789040"/>
            <a:ext cx="4610100" cy="291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Nasze dziedzictwo obiektywnie\!cid_5A432C96-6C4C-46AE-8DB1-2A6CA09E595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08520" y="1"/>
            <a:ext cx="5817840" cy="3690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25862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95936" y="5517232"/>
            <a:ext cx="5148064" cy="5667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Biblioteka Publiczna Gminy Stargard Szczeciński-  </a:t>
            </a:r>
            <a:r>
              <a:rPr lang="pl-PL" sz="2400" dirty="0" smtClean="0">
                <a:solidFill>
                  <a:srgbClr val="C00000"/>
                </a:solidFill>
              </a:rPr>
              <a:t>5 projektów </a:t>
            </a:r>
            <a:r>
              <a:rPr lang="pl-PL" sz="2400" dirty="0" smtClean="0"/>
              <a:t>(powstanie 2 kafejek internetowych, zajęcia kulturalno-sportowe, przedstawienia teatralne, warsztaty fotograficzne, rękodzielnicze)</a:t>
            </a: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 flipV="1">
            <a:off x="251520" y="3429000"/>
            <a:ext cx="3528392" cy="316835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" name="Picture 4" descr="E:\SAM_024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429000"/>
            <a:ext cx="4067944" cy="3168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3" descr="E:\SAM_0158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9" y="116632"/>
            <a:ext cx="4499990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E:\carv5 (2)-BIBLIOT.STARG.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16632"/>
            <a:ext cx="446449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50393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365104"/>
            <a:ext cx="5486400" cy="23669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Gminna Biblioteka Publiczna w </a:t>
            </a:r>
            <a:r>
              <a:rPr lang="pl-PL" sz="2400" dirty="0"/>
              <a:t>S</a:t>
            </a:r>
            <a:r>
              <a:rPr lang="pl-PL" sz="2400" dirty="0" smtClean="0"/>
              <a:t>uchaniu </a:t>
            </a:r>
            <a:r>
              <a:rPr lang="pl-PL" sz="2400" dirty="0" smtClean="0">
                <a:solidFill>
                  <a:srgbClr val="C00000"/>
                </a:solidFill>
              </a:rPr>
              <a:t>2 projekty </a:t>
            </a:r>
            <a:r>
              <a:rPr lang="pl-PL" sz="2400" dirty="0" smtClean="0"/>
              <a:t>(zakupienie strojów dla zespołu ludowego, organizacja warsztatów komputerowych, wieczorków filmowych wraz z wyposażeniem biblioteki)</a:t>
            </a:r>
            <a:endParaRPr lang="pl-PL" sz="2400" dirty="0"/>
          </a:p>
        </p:txBody>
      </p:sp>
      <p:pic>
        <p:nvPicPr>
          <p:cNvPr id="5" name="Picture 3" descr="E:\bIBLIOTEKA SUCHAŃ ZAJĘCIA KOMPUTEROWE\DSC_000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88268"/>
            <a:ext cx="4967486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84168" y="524562"/>
            <a:ext cx="2675054" cy="216024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Picture 3" descr="E:\PROJEKT - STROJE\SUCHANÓWKO\DSC0104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13354" y="181050"/>
            <a:ext cx="4230646" cy="28320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20" y="3450332"/>
            <a:ext cx="3885514" cy="3026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73710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54988" y="3754203"/>
            <a:ext cx="4283968" cy="222292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Gminny Dom Kultury w Kobylance- </a:t>
            </a:r>
            <a:r>
              <a:rPr lang="pl-PL" sz="2400" dirty="0" smtClean="0">
                <a:solidFill>
                  <a:srgbClr val="FF0000"/>
                </a:solidFill>
              </a:rPr>
              <a:t>6 projektów </a:t>
            </a:r>
            <a:br>
              <a:rPr lang="pl-PL" sz="2400" dirty="0" smtClean="0">
                <a:solidFill>
                  <a:srgbClr val="FF0000"/>
                </a:solidFill>
              </a:rPr>
            </a:br>
            <a:r>
              <a:rPr lang="pl-PL" sz="2400" dirty="0" smtClean="0"/>
              <a:t>(dożynki, imprezy kulturalno-integracyjne), </a:t>
            </a:r>
            <a:br>
              <a:rPr lang="pl-PL" sz="2400" dirty="0" smtClean="0"/>
            </a:br>
            <a:endParaRPr lang="pl-PL" sz="2400" dirty="0"/>
          </a:p>
        </p:txBody>
      </p:sp>
      <p:pic>
        <p:nvPicPr>
          <p:cNvPr id="5" name="Picture 2" descr="E:\IMG_418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096" y="109413"/>
            <a:ext cx="4219872" cy="30322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39752" y="3789040"/>
            <a:ext cx="3888432" cy="211985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" name="Picture 3" descr="E:\IMG_346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67944" y="188640"/>
            <a:ext cx="4867300" cy="331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4" descr="E:\IMG_361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476650"/>
            <a:ext cx="4742040" cy="3161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604688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445224"/>
            <a:ext cx="4248472" cy="566738"/>
          </a:xfrm>
        </p:spPr>
        <p:txBody>
          <a:bodyPr>
            <a:normAutofit fontScale="9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/>
              <a:t>„</a:t>
            </a:r>
            <a:r>
              <a:rPr lang="pl-PL" sz="2700" dirty="0" smtClean="0"/>
              <a:t>RARYTAS” Sp. z o.o. – Pęzino </a:t>
            </a:r>
            <a:r>
              <a:rPr lang="pl-PL" sz="2700" dirty="0" smtClean="0">
                <a:solidFill>
                  <a:srgbClr val="FF0000"/>
                </a:solidFill>
              </a:rPr>
              <a:t>2 projekty </a:t>
            </a:r>
            <a:r>
              <a:rPr lang="pl-PL" sz="2700" dirty="0" smtClean="0"/>
              <a:t>(impreza kulturalno-integracyjna, powstanie Sali tortur), </a:t>
            </a:r>
            <a:br>
              <a:rPr lang="pl-PL" sz="2700" dirty="0" smtClean="0"/>
            </a:br>
            <a:endParaRPr lang="pl-PL" sz="2700" dirty="0"/>
          </a:p>
        </p:txBody>
      </p:sp>
      <p:pic>
        <p:nvPicPr>
          <p:cNvPr id="5" name="Picture 4" descr="E:\Turniej Rycerski 1\DSCN115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6474" y="0"/>
            <a:ext cx="4884390" cy="3185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63158" y="3672781"/>
            <a:ext cx="4032448" cy="282108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96" y="0"/>
            <a:ext cx="4032448" cy="3185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16" y="3341440"/>
            <a:ext cx="4239194" cy="348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1158923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99992" y="5589240"/>
            <a:ext cx="4644008" cy="5667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Ośrodek Sportu i Rekreacji Spółka z o.o. w Stargardzie Szczecińskim  - Zieleniewo –</a:t>
            </a:r>
            <a:br>
              <a:rPr lang="pl-PL" sz="2400" dirty="0" smtClean="0"/>
            </a:br>
            <a:r>
              <a:rPr lang="pl-PL" sz="2400" dirty="0" smtClean="0">
                <a:solidFill>
                  <a:srgbClr val="FF0000"/>
                </a:solidFill>
              </a:rPr>
              <a:t>2 projekty </a:t>
            </a:r>
            <a:r>
              <a:rPr lang="pl-PL" sz="2400" dirty="0" smtClean="0"/>
              <a:t>(budowa placu zabaw, budowa siłowni zewnętrznej), gm. Kobylanka</a:t>
            </a:r>
            <a:endParaRPr lang="pl-PL" sz="2400" dirty="0"/>
          </a:p>
        </p:txBody>
      </p:sp>
      <p:pic>
        <p:nvPicPr>
          <p:cNvPr id="6" name="Picture 3" descr="E:\OSIR-01311-6930-UM164227114\2014.12.05.TS.IMG_2611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7900" y="153502"/>
            <a:ext cx="4356100" cy="339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568" y="4509120"/>
            <a:ext cx="2856926" cy="144016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4" descr="E:\OSIR-01059-6930-UM164180614\2014.06.06.TS.IMG_949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0"/>
            <a:ext cx="4788024" cy="3717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E:\OSIR-01311-6930-UM164227114\2014.12.05.TS.IMG_2669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0380" y="3717032"/>
            <a:ext cx="4367265" cy="2959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369359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49130" y="764704"/>
            <a:ext cx="4406280" cy="5667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Klub Karate „Kamikaze” w Szczecinie ( warsztaty i turniej karate) </a:t>
            </a:r>
            <a:r>
              <a:rPr lang="pl-PL" sz="2400" dirty="0" err="1" smtClean="0"/>
              <a:t>gm.Kobylanak</a:t>
            </a:r>
            <a:r>
              <a:rPr lang="pl-PL" sz="2400" dirty="0" smtClean="0"/>
              <a:t>, gm. Chociwel</a:t>
            </a:r>
            <a:endParaRPr lang="pl-PL" sz="2400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2852936"/>
            <a:ext cx="4176464" cy="371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0" y="4941168"/>
            <a:ext cx="4355976" cy="80486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/>
              <a:t>Ludowy Klub Sportowy „Czarni” (warsztaty i turniej piłkarski), gm. Marianowo</a:t>
            </a:r>
            <a:endParaRPr lang="pl-PL" sz="2400" b="1" dirty="0"/>
          </a:p>
        </p:txBody>
      </p:sp>
      <p:pic>
        <p:nvPicPr>
          <p:cNvPr id="5" name="Picture 4" descr="E:\WIR zdięcia\DSC0369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38125"/>
            <a:ext cx="4427984" cy="37204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30899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75377" y="1772816"/>
            <a:ext cx="5148064" cy="115320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Zachodniopomorska Izba Rolnicza (warsztaty rękodzielnicze, z </a:t>
            </a:r>
            <a:r>
              <a:rPr lang="pl-PL" sz="2400" dirty="0" err="1" smtClean="0"/>
              <a:t>carvingu</a:t>
            </a:r>
            <a:r>
              <a:rPr lang="pl-PL" sz="2400" dirty="0" smtClean="0"/>
              <a:t>), gm. Suchań, Stargard Szczeciński, Stara Dąbrowa, Kobylanka</a:t>
            </a:r>
            <a:br>
              <a:rPr lang="pl-PL" sz="2400" dirty="0" smtClean="0"/>
            </a:br>
            <a:endParaRPr lang="pl-PL" sz="2400" dirty="0"/>
          </a:p>
        </p:txBody>
      </p:sp>
      <p:pic>
        <p:nvPicPr>
          <p:cNvPr id="8" name="Picture 2" descr="E:\Dokumentacja zdjęciowa\zdjęcia_Stara Dąbrowa\DSC_039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0825" y="333374"/>
            <a:ext cx="3868738" cy="381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55576" y="4869160"/>
            <a:ext cx="3357536" cy="158417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/>
              <a:t>Stowarzyszenie „YES SYDONIA</a:t>
            </a:r>
            <a:r>
              <a:rPr lang="pl-PL" sz="2400" b="1" dirty="0" smtClean="0"/>
              <a:t>” z gm. Marianowo</a:t>
            </a:r>
            <a:r>
              <a:rPr lang="pl-PL" sz="2400" b="1" dirty="0"/>
              <a:t> </a:t>
            </a:r>
            <a:r>
              <a:rPr lang="pl-PL" sz="2400" b="1" dirty="0" smtClean="0"/>
              <a:t>(warsztaty </a:t>
            </a:r>
            <a:r>
              <a:rPr lang="pl-PL" sz="2400" b="1" dirty="0"/>
              <a:t>artystyczne), </a:t>
            </a:r>
          </a:p>
        </p:txBody>
      </p:sp>
      <p:pic>
        <p:nvPicPr>
          <p:cNvPr id="6" name="Picture 2" descr="E:\warsztaty male projekty 2013\Marianowo - dekorowanie potraw\DSCF871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51920" y="2996952"/>
            <a:ext cx="5292080" cy="38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489389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11552" y="2132856"/>
            <a:ext cx="4032448" cy="5667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/>
              <a:t>PPHU PROX Tomasz Szczepanowski (wydarzenia muzyczno-kulturalne), </a:t>
            </a:r>
            <a:br>
              <a:rPr lang="pl-PL" sz="2400" dirty="0" smtClean="0"/>
            </a:br>
            <a:r>
              <a:rPr lang="pl-PL" sz="2400" dirty="0" smtClean="0"/>
              <a:t>gm. Suchań</a:t>
            </a: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99592" y="764704"/>
            <a:ext cx="3419872" cy="2376264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7768" y="4581128"/>
            <a:ext cx="4248472" cy="80486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/>
              <a:t>Ochotnicza Straż Pożarna w Starej Dąbrowie (impreza integracyjna)</a:t>
            </a:r>
            <a:endParaRPr lang="pl-PL" sz="2400" b="1" dirty="0"/>
          </a:p>
        </p:txBody>
      </p:sp>
      <p:pic>
        <p:nvPicPr>
          <p:cNvPr id="5" name="Picture 2" descr="E:\IMGP006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80528" y="-34652"/>
            <a:ext cx="5544616" cy="4111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Iza\Downloads\IMG_823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99311" y="3494306"/>
            <a:ext cx="4572000" cy="317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88703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1214414" y="0"/>
            <a:ext cx="6643734" cy="1643050"/>
          </a:xfrm>
          <a:prstGeom prst="ellipse">
            <a:avLst/>
          </a:prstGeom>
          <a:solidFill>
            <a:srgbClr val="00B050"/>
          </a:solidFill>
          <a:ln w="0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214546" y="0"/>
            <a:ext cx="48577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b="1" dirty="0" smtClean="0">
                <a:latin typeface="Times New Roman"/>
                <a:ea typeface="Times New Roman"/>
              </a:rPr>
              <a:t>Cel Ogólny II</a:t>
            </a:r>
            <a:endParaRPr lang="pl-PL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pl-PL" sz="2400" b="1" dirty="0" smtClean="0">
                <a:solidFill>
                  <a:srgbClr val="984806"/>
                </a:solidFill>
                <a:latin typeface="Times New Roman"/>
                <a:ea typeface="Times New Roman"/>
              </a:rPr>
              <a:t> </a:t>
            </a:r>
            <a:r>
              <a:rPr lang="pl-PL" dirty="0" smtClean="0">
                <a:latin typeface="Times New Roman"/>
                <a:ea typeface="Times New Roman"/>
              </a:rPr>
              <a:t>STWORZENIE WARUNKÓW </a:t>
            </a:r>
          </a:p>
          <a:p>
            <a:pPr algn="ctr">
              <a:spcAft>
                <a:spcPts val="0"/>
              </a:spcAft>
            </a:pPr>
            <a:r>
              <a:rPr lang="pl-PL" dirty="0" smtClean="0">
                <a:latin typeface="Times New Roman"/>
                <a:ea typeface="Times New Roman"/>
              </a:rPr>
              <a:t>DO ROZWOJU ZASOBÓW LUDZKICH</a:t>
            </a:r>
          </a:p>
          <a:p>
            <a:pPr algn="ctr"/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142844" y="1857364"/>
            <a:ext cx="3786214" cy="21431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Elipsa 4"/>
          <p:cNvSpPr/>
          <p:nvPr/>
        </p:nvSpPr>
        <p:spPr>
          <a:xfrm>
            <a:off x="2571736" y="4286256"/>
            <a:ext cx="3786214" cy="21431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Elipsa 5"/>
          <p:cNvSpPr/>
          <p:nvPr/>
        </p:nvSpPr>
        <p:spPr>
          <a:xfrm>
            <a:off x="5072066" y="2000240"/>
            <a:ext cx="3786214" cy="21431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57224" y="2214554"/>
            <a:ext cx="2357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latin typeface="Times New Roman" pitchFamily="18" charset="0"/>
                <a:cs typeface="Times New Roman" pitchFamily="18" charset="0"/>
              </a:rPr>
              <a:t>CEL SZCZEGÓŁOWY II.1</a:t>
            </a: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ROZWÓJ INFRASTRUKTURY KULTURALNO-SPORTOWEJ                    I SPOŁECZNEJ</a:t>
            </a:r>
          </a:p>
          <a:p>
            <a:endParaRPr lang="pl-PL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000364" y="4572008"/>
            <a:ext cx="2857520" cy="166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latin typeface="Times New Roman" pitchFamily="18" charset="0"/>
                <a:cs typeface="Times New Roman" pitchFamily="18" charset="0"/>
              </a:rPr>
              <a:t>CEL SZCZEGÓŁOWY II.2</a:t>
            </a:r>
            <a:endParaRPr lang="pl-PL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ZWIĘKSZENIE OFERTY SPĘDZANIA WOLNEGO CZASU, </a:t>
            </a: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W TYM NA OBSZARACH ZAGROŻONYCH MARGINALIZACJĄ SPOŁECZNĄ  I GOSPODARCZĄ.</a:t>
            </a:r>
          </a:p>
          <a:p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429256" y="2071678"/>
            <a:ext cx="30718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latin typeface="Times New Roman" pitchFamily="18" charset="0"/>
                <a:cs typeface="Times New Roman" pitchFamily="18" charset="0"/>
              </a:rPr>
              <a:t>CEL SZCZEGÓŁOWY II.3</a:t>
            </a: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ROZWÓJ INTEGRACJI I KOMUNIKACJI LOKALNEJ SPOŁECZNOŚCI, KSZTAŁTOWANIE POSTAW </a:t>
            </a: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PRO-TURYSTYCZNYCH, UPOWSZECHNIANIE WIEDZY </a:t>
            </a:r>
          </a:p>
          <a:p>
            <a:pPr algn="ctr"/>
            <a:r>
              <a:rPr lang="pl-PL" sz="1200" dirty="0" smtClean="0">
                <a:latin typeface="Times New Roman" pitchFamily="18" charset="0"/>
                <a:cs typeface="Times New Roman" pitchFamily="18" charset="0"/>
              </a:rPr>
              <a:t>O MIKROREGIONIE  WŚRÓD MIESZKAŃCÓW LGD</a:t>
            </a:r>
          </a:p>
          <a:p>
            <a:endParaRPr lang="pl-PL" dirty="0"/>
          </a:p>
        </p:txBody>
      </p:sp>
      <p:cxnSp>
        <p:nvCxnSpPr>
          <p:cNvPr id="11" name="Łącznik prosty ze strzałką 10"/>
          <p:cNvCxnSpPr/>
          <p:nvPr/>
        </p:nvCxnSpPr>
        <p:spPr>
          <a:xfrm rot="5400000">
            <a:off x="3178959" y="1722911"/>
            <a:ext cx="428628" cy="2143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rot="5400000">
            <a:off x="3071802" y="2928934"/>
            <a:ext cx="2571768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rot="16200000" flipH="1">
            <a:off x="5000628" y="1714488"/>
            <a:ext cx="642942" cy="5000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096409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293096"/>
            <a:ext cx="3672408" cy="2325039"/>
          </a:xfrm>
        </p:spPr>
        <p:txBody>
          <a:bodyPr>
            <a:noAutofit/>
          </a:bodyPr>
          <a:lstStyle/>
          <a:p>
            <a:r>
              <a:rPr lang="pl-PL" sz="2400" dirty="0" smtClean="0"/>
              <a:t>Remonty kościołów w:</a:t>
            </a:r>
            <a:br>
              <a:rPr lang="pl-PL" sz="2400" dirty="0" smtClean="0"/>
            </a:br>
            <a:r>
              <a:rPr lang="pl-PL" sz="2400" dirty="0" smtClean="0"/>
              <a:t>1.Reptowie,  gm. Kobylanka (remont zabytkowych organów piszczałkowych) </a:t>
            </a:r>
            <a:br>
              <a:rPr lang="pl-PL" sz="2400" dirty="0" smtClean="0"/>
            </a:br>
            <a:r>
              <a:rPr lang="pl-PL" sz="2400" dirty="0" smtClean="0"/>
              <a:t>2. Sadłowie,  gm. Suchań</a:t>
            </a:r>
            <a:br>
              <a:rPr lang="pl-PL" sz="2400" dirty="0" smtClean="0"/>
            </a:br>
            <a:r>
              <a:rPr lang="pl-PL" sz="2400" dirty="0" smtClean="0"/>
              <a:t>3. Modrzewiu, z gm. Suchań</a:t>
            </a: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5470" y="463895"/>
            <a:ext cx="3558458" cy="2672209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84690" y="4572005"/>
            <a:ext cx="3384376" cy="87687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4" descr="F:\FOTO\wyjazd WIR 23.08.2014\DSC049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7254"/>
            <a:ext cx="4150990" cy="32054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:\ZDJĘCIA MODRZEWO\DSCF246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33285" y="3573015"/>
            <a:ext cx="4287187" cy="3045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E:\Zdjęcia kościół w Sadłowie\DSC_057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96658" y="197254"/>
            <a:ext cx="4123814" cy="29525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3838266" y="33344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820472" y="27804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820472" y="6248802"/>
            <a:ext cx="15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1342144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365104"/>
            <a:ext cx="3211760" cy="2363358"/>
          </a:xfrm>
        </p:spPr>
        <p:txBody>
          <a:bodyPr>
            <a:normAutofit/>
          </a:bodyPr>
          <a:lstStyle/>
          <a:p>
            <a:r>
              <a:rPr lang="pl-PL" sz="2400" dirty="0" smtClean="0"/>
              <a:t>Gmina  Chociwel</a:t>
            </a:r>
            <a:br>
              <a:rPr lang="pl-PL" sz="2400" dirty="0" smtClean="0"/>
            </a:br>
            <a:r>
              <a:rPr lang="pl-PL" sz="2400" dirty="0" smtClean="0"/>
              <a:t> </a:t>
            </a:r>
            <a:r>
              <a:rPr lang="pl-PL" sz="2400" dirty="0" smtClean="0">
                <a:solidFill>
                  <a:srgbClr val="C00000"/>
                </a:solidFill>
              </a:rPr>
              <a:t>9 projektów  </a:t>
            </a:r>
            <a:r>
              <a:rPr lang="pl-PL" sz="2400" dirty="0" smtClean="0"/>
              <a:t>(organizacja 7 imprez kulturalno-integracyjnych, budowa 2 siłowi zewnętrznych)</a:t>
            </a:r>
            <a:endParaRPr lang="pl-PL" sz="2400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548680"/>
            <a:ext cx="3995936" cy="32849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148064" y="1132049"/>
            <a:ext cx="3105844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98" y="264797"/>
            <a:ext cx="4355976" cy="306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33757"/>
            <a:ext cx="5112060" cy="3394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162844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2211" y="4509120"/>
            <a:ext cx="3173685" cy="1718866"/>
          </a:xfrm>
        </p:spPr>
        <p:txBody>
          <a:bodyPr>
            <a:noAutofit/>
          </a:bodyPr>
          <a:lstStyle/>
          <a:p>
            <a:r>
              <a:rPr lang="pl-PL" sz="2400" dirty="0" smtClean="0"/>
              <a:t>Gmina Kobylanka </a:t>
            </a:r>
            <a:br>
              <a:rPr lang="pl-PL" sz="2400" dirty="0" smtClean="0"/>
            </a:br>
            <a:r>
              <a:rPr lang="pl-PL" sz="2400" dirty="0" smtClean="0">
                <a:solidFill>
                  <a:srgbClr val="C00000"/>
                </a:solidFill>
              </a:rPr>
              <a:t>4 projekty </a:t>
            </a:r>
            <a:r>
              <a:rPr lang="pl-PL" sz="2400" dirty="0" smtClean="0"/>
              <a:t>(budow</a:t>
            </a:r>
            <a:r>
              <a:rPr lang="pl-PL" sz="2400" dirty="0"/>
              <a:t>a</a:t>
            </a:r>
            <a:r>
              <a:rPr lang="pl-PL" sz="2400" dirty="0" smtClean="0"/>
              <a:t> 3 placów zabaw, wydanie folderu promującego dziedzictwo historyczno-przyrodnicze)</a:t>
            </a:r>
            <a:endParaRPr lang="pl-PL" sz="2400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60648"/>
            <a:ext cx="4248472" cy="316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436096" y="1338573"/>
            <a:ext cx="2664296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2" descr="E:\Folder Kobylanka\Okladka_Miedwie1ty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5602" y="289036"/>
            <a:ext cx="4644008" cy="2995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74" y="3598936"/>
            <a:ext cx="4176464" cy="31622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686192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52978" y="4477779"/>
            <a:ext cx="4471178" cy="2124753"/>
          </a:xfrm>
        </p:spPr>
        <p:txBody>
          <a:bodyPr>
            <a:normAutofit/>
          </a:bodyPr>
          <a:lstStyle/>
          <a:p>
            <a:r>
              <a:rPr lang="pl-PL" sz="2400" dirty="0" smtClean="0"/>
              <a:t>Gmina Marianowo </a:t>
            </a:r>
            <a:r>
              <a:rPr lang="pl-PL" sz="2400" dirty="0" smtClean="0">
                <a:solidFill>
                  <a:srgbClr val="C00000"/>
                </a:solidFill>
              </a:rPr>
              <a:t>3 projekty </a:t>
            </a:r>
            <a:r>
              <a:rPr lang="pl-PL" sz="2400" dirty="0" smtClean="0"/>
              <a:t>(budowa 2 placów zabaw, organizacja imprezy historyczno-kulturalno-integracyjnej </a:t>
            </a: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1555576" cy="2240161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49255" y="4723938"/>
            <a:ext cx="3355776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2" descr="E:\lato z sydonią\034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332656"/>
            <a:ext cx="4320480" cy="31368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3" descr="C:\Users\Iza\Desktop\plac zabaw\plac zabaw\krzywiec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332656"/>
            <a:ext cx="4120108" cy="3554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2" descr="C:\Users\Iza\Desktop\plac zabaw\plac zabaw\czarnkowo (2)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650204"/>
            <a:ext cx="4788024" cy="32077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07175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720" y="3501008"/>
            <a:ext cx="4003848" cy="3240360"/>
          </a:xfrm>
        </p:spPr>
        <p:txBody>
          <a:bodyPr>
            <a:normAutofit fontScale="90000"/>
          </a:bodyPr>
          <a:lstStyle/>
          <a:p>
            <a:r>
              <a:rPr lang="pl-PL" sz="2400" dirty="0" smtClean="0"/>
              <a:t>Gmina Stara Dąbrowa </a:t>
            </a:r>
            <a:br>
              <a:rPr lang="pl-PL" sz="2400" dirty="0" smtClean="0"/>
            </a:br>
            <a:r>
              <a:rPr lang="pl-PL" sz="2400" dirty="0" smtClean="0">
                <a:solidFill>
                  <a:srgbClr val="C00000"/>
                </a:solidFill>
              </a:rPr>
              <a:t>14 projektów </a:t>
            </a:r>
            <a:r>
              <a:rPr lang="pl-PL" sz="2400" dirty="0" smtClean="0"/>
              <a:t>(budowa placów zabaw, 2 miejsca rekreacyjne,  budowa siłowni zewnętrznej, doposażenie Gminnego Centrum Kultury, 4 warsztaty kulinarne z doposażeniem kuchni, organizacja 5  imprez kulturalno-integracyjnych</a:t>
            </a:r>
            <a:r>
              <a:rPr lang="pl-PL" dirty="0" smtClean="0"/>
              <a:t>)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512" y="1340768"/>
            <a:ext cx="3816424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2" descr="F:\FOTO\wyjazd WIR 23.08.2014\DSC0503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58" y="116768"/>
            <a:ext cx="4884390" cy="331209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88843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Iza\Downloads\IMG_940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04456" y="3501008"/>
            <a:ext cx="4644008" cy="30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56716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55976" y="3140968"/>
            <a:ext cx="4581507" cy="3265562"/>
          </a:xfrm>
        </p:spPr>
        <p:txBody>
          <a:bodyPr>
            <a:noAutofit/>
          </a:bodyPr>
          <a:lstStyle/>
          <a:p>
            <a:r>
              <a:rPr lang="pl-PL" sz="2400" dirty="0" smtClean="0"/>
              <a:t>Gmina Stargard Szczeciński </a:t>
            </a:r>
            <a:br>
              <a:rPr lang="pl-PL" sz="2400" dirty="0" smtClean="0"/>
            </a:br>
            <a:r>
              <a:rPr lang="pl-PL" sz="2400" dirty="0" smtClean="0">
                <a:solidFill>
                  <a:srgbClr val="C00000"/>
                </a:solidFill>
              </a:rPr>
              <a:t>9 projektów </a:t>
            </a:r>
            <a:r>
              <a:rPr lang="pl-PL" sz="2400" dirty="0" smtClean="0"/>
              <a:t>(budowa placów zabaw, budowa miejsca rekreacyjnego , organizacja imprezy kulturalnej, warsztatów rękodzielniczych, renowacja historycznego pomnika, zakup strojów ludowych dla Prząśniczek)</a:t>
            </a: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148064" y="1155576"/>
            <a:ext cx="3211760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3" descr="E:\Zdjęcia dla WIR\zdjecia pomnik Krapiel\pomnik Krapiel (2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39952" y="0"/>
            <a:ext cx="5004047" cy="3573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E:\Zdjęcia dla WIR\Zdjęcia z warsztatów\carving 25.10.2014 glown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3742234"/>
            <a:ext cx="424847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E:\Zdjęcia\Dożynki Gminne Witkowo I (6)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7801" y="260350"/>
            <a:ext cx="4034160" cy="348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34694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2040" y="3284984"/>
            <a:ext cx="3974232" cy="3024336"/>
          </a:xfrm>
        </p:spPr>
        <p:txBody>
          <a:bodyPr>
            <a:noAutofit/>
          </a:bodyPr>
          <a:lstStyle/>
          <a:p>
            <a:r>
              <a:rPr lang="pl-PL" sz="2400" dirty="0" smtClean="0"/>
              <a:t>Gmina Suchań </a:t>
            </a:r>
            <a:r>
              <a:rPr lang="pl-PL" sz="2400" dirty="0">
                <a:solidFill>
                  <a:srgbClr val="C00000"/>
                </a:solidFill>
              </a:rPr>
              <a:t>9</a:t>
            </a:r>
            <a:r>
              <a:rPr lang="pl-PL" sz="2400" dirty="0" smtClean="0">
                <a:solidFill>
                  <a:srgbClr val="C00000"/>
                </a:solidFill>
              </a:rPr>
              <a:t> projektów </a:t>
            </a:r>
            <a:r>
              <a:rPr lang="pl-PL" sz="2400" dirty="0" smtClean="0"/>
              <a:t>(budowa, rozbudowa 4  placów zabaw, 3 miejsc rekreacyjnych, 1 imprezy kulturalno-integracyjnej, wyposażenie Gminnego Domu Kultury)</a:t>
            </a:r>
            <a:endParaRPr lang="pl-PL" sz="2400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836" y="260648"/>
            <a:ext cx="4075856" cy="3068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774065" y="199914"/>
            <a:ext cx="4176464" cy="266429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Picture 3" descr="E:\Suchań plac zabaw\Plac Zabaw ul. Sportow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12673" y="188640"/>
            <a:ext cx="4563406" cy="3063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1576"/>
            <a:ext cx="4932040" cy="34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563689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Projekt współpracy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Wnioskodawcy – Stowarzyszenie „WIR” – Wiejska Inicjatywa Rozwoju ( 3</a:t>
            </a:r>
            <a:r>
              <a:rPr lang="pl-PL" dirty="0" smtClean="0"/>
              <a:t> projekty)</a:t>
            </a:r>
            <a:endParaRPr lang="pl-PL" dirty="0"/>
          </a:p>
          <a:p>
            <a:r>
              <a:rPr lang="pl-PL" dirty="0"/>
              <a:t>Projekty zrealizowane to</a:t>
            </a:r>
            <a:r>
              <a:rPr lang="pl-PL" dirty="0" smtClean="0"/>
              <a:t>: „Marka Pojezierza Zachodniopomorskie – szlakiem zabytkowych kościołów powiatu stargardzkiego oraz gmin: Pyrzyce, Recz, Warnice”,  „I </a:t>
            </a:r>
            <a:r>
              <a:rPr lang="pl-PL" dirty="0" err="1"/>
              <a:t>Leaderowskie</a:t>
            </a:r>
            <a:r>
              <a:rPr lang="pl-PL" dirty="0"/>
              <a:t> Igrzyska </a:t>
            </a:r>
            <a:r>
              <a:rPr lang="pl-PL" dirty="0" smtClean="0"/>
              <a:t>Zachodniopomorskiego”, „Szlakiem </a:t>
            </a:r>
            <a:r>
              <a:rPr lang="pl-PL" dirty="0"/>
              <a:t>zabytkowych kościołów powiatu stargardzkiego  oraz gmin Pyrzyce, Recz, </a:t>
            </a:r>
            <a:r>
              <a:rPr lang="pl-PL" dirty="0" smtClean="0"/>
              <a:t>Warnice”</a:t>
            </a:r>
          </a:p>
          <a:p>
            <a:r>
              <a:rPr lang="pl-PL" dirty="0"/>
              <a:t>dofinansowanie </a:t>
            </a:r>
            <a:r>
              <a:rPr lang="pl-PL" dirty="0" smtClean="0"/>
              <a:t>3 </a:t>
            </a:r>
            <a:r>
              <a:rPr lang="pl-PL" dirty="0"/>
              <a:t>projektów </a:t>
            </a:r>
            <a:r>
              <a:rPr lang="pl-PL" dirty="0" smtClean="0"/>
              <a:t>wyniosło 97.518,00 zł stanowi to  2,08 % kwoty  całego budżetu.</a:t>
            </a:r>
            <a:endParaRPr lang="pl-PL" b="1" dirty="0"/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0599492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2491680" cy="566738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51520" y="3284984"/>
            <a:ext cx="4032448" cy="3573016"/>
          </a:xfrm>
        </p:spPr>
        <p:txBody>
          <a:bodyPr>
            <a:noAutofit/>
          </a:bodyPr>
          <a:lstStyle/>
          <a:p>
            <a:r>
              <a:rPr lang="pl-PL" sz="2000" b="1" dirty="0" smtClean="0"/>
              <a:t>1</a:t>
            </a:r>
            <a:r>
              <a:rPr lang="pl-PL" sz="1800" b="1" dirty="0" smtClean="0"/>
              <a:t>.</a:t>
            </a:r>
            <a:r>
              <a:rPr lang="pl-PL" sz="1800" b="1" dirty="0"/>
              <a:t> </a:t>
            </a:r>
            <a:r>
              <a:rPr lang="pl-PL" sz="2000" b="1" dirty="0"/>
              <a:t>„Marka Pojezierza Zachodniopomorskie – szlakiem zabytkowych kościołów powiatu stargardzkiego oraz gmin: Pyrzyce, Recz, Warnice”, </a:t>
            </a:r>
            <a:endParaRPr lang="pl-PL" sz="2000" b="1" dirty="0" smtClean="0"/>
          </a:p>
          <a:p>
            <a:r>
              <a:rPr lang="pl-PL" sz="2000" b="1" dirty="0" smtClean="0"/>
              <a:t>2. I </a:t>
            </a:r>
            <a:r>
              <a:rPr lang="pl-PL" sz="2000" b="1" dirty="0" err="1"/>
              <a:t>Leaderowskie</a:t>
            </a:r>
            <a:r>
              <a:rPr lang="pl-PL" sz="2000" b="1" dirty="0"/>
              <a:t> Igrzyska </a:t>
            </a:r>
            <a:r>
              <a:rPr lang="pl-PL" sz="2000" b="1" dirty="0" smtClean="0"/>
              <a:t>Zachodniopomorskiego</a:t>
            </a:r>
          </a:p>
          <a:p>
            <a:r>
              <a:rPr lang="pl-PL" sz="2000" b="1" dirty="0"/>
              <a:t>3</a:t>
            </a:r>
            <a:r>
              <a:rPr lang="pl-PL" sz="2000" b="1" dirty="0" smtClean="0"/>
              <a:t>. </a:t>
            </a:r>
            <a:r>
              <a:rPr lang="pl-PL" sz="2000" b="1" dirty="0"/>
              <a:t>Szlakiem zabytkowych kościołów powiatu stargardzkiego  oraz gmin Pyrzyce, Recz, Warnice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0"/>
            <a:ext cx="4860032" cy="3645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ymbol zastępczy obrazu 8" descr="http://www.wir-lgd.org.pl/galleries/Sprawozdanie_ze_spotkania_konsultacyjnego_w_dniu_21.11.2011_r_/images/DSC00114.jpg"/>
          <p:cNvPicPr>
            <a:picLocks noGrp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290"/>
            <a:ext cx="3960440" cy="290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 descr="C:\Users\Iza\Downloads\32.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55976" y="3508276"/>
            <a:ext cx="4392488" cy="310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ole tekstowe 10"/>
          <p:cNvSpPr txBox="1"/>
          <p:nvPr/>
        </p:nvSpPr>
        <p:spPr>
          <a:xfrm>
            <a:off x="3927435" y="31316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8728106" y="29442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8820472" y="624320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0156594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Funkcjonowanie Lokalnej </a:t>
            </a:r>
            <a:r>
              <a:rPr lang="pl-PL" dirty="0"/>
              <a:t>G</a:t>
            </a:r>
            <a:r>
              <a:rPr lang="pl-PL" dirty="0" smtClean="0"/>
              <a:t>rupy </a:t>
            </a:r>
            <a:r>
              <a:rPr lang="pl-PL" dirty="0"/>
              <a:t>D</a:t>
            </a:r>
            <a:r>
              <a:rPr lang="pl-PL" dirty="0" smtClean="0"/>
              <a:t>ziałania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Funkcjonowanie LGD wyniosło 942 673,00 w tym:</a:t>
            </a:r>
          </a:p>
          <a:p>
            <a:r>
              <a:rPr lang="pl-PL" dirty="0" smtClean="0"/>
              <a:t>koszty bieżące wyniosły 695 030,68 co stanowi 14,82 %  całego budżetu</a:t>
            </a:r>
          </a:p>
          <a:p>
            <a:r>
              <a:rPr lang="pl-PL" dirty="0"/>
              <a:t>n</a:t>
            </a:r>
            <a:r>
              <a:rPr lang="pl-PL" dirty="0" smtClean="0"/>
              <a:t>abywanie umiejętności wyniosło 247 642,32 co stanowi 5,28 % całego budżetu</a:t>
            </a:r>
          </a:p>
        </p:txBody>
      </p:sp>
    </p:spTree>
    <p:extLst>
      <p:ext uri="{BB962C8B-B14F-4D97-AF65-F5344CB8AC3E}">
        <p14:creationId xmlns="" xmlns:p14="http://schemas.microsoft.com/office/powerpoint/2010/main" val="33895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44523050"/>
              </p:ext>
            </p:extLst>
          </p:nvPr>
        </p:nvGraphicFramePr>
        <p:xfrm>
          <a:off x="611560" y="980728"/>
          <a:ext cx="7776864" cy="4780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3312368"/>
              </a:tblGrid>
              <a:tr h="807864">
                <a:tc>
                  <a:txBody>
                    <a:bodyPr/>
                    <a:lstStyle/>
                    <a:p>
                      <a:r>
                        <a:rPr lang="pl-PL" sz="2800" dirty="0" smtClean="0"/>
                        <a:t>Budżet</a:t>
                      </a:r>
                      <a:endParaRPr lang="pl-P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dirty="0" smtClean="0"/>
                        <a:t>Kwota</a:t>
                      </a:r>
                      <a:endParaRPr lang="pl-PL" sz="2800" dirty="0"/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pl-PL" sz="2800" dirty="0" smtClean="0"/>
                        <a:t>Wdrażanie LSR</a:t>
                      </a:r>
                      <a:endParaRPr lang="pl-P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dirty="0" smtClean="0"/>
                        <a:t>3.</a:t>
                      </a:r>
                      <a:r>
                        <a:rPr lang="pl-PL" sz="2800" baseline="0" dirty="0" smtClean="0"/>
                        <a:t> 649. 302,25</a:t>
                      </a:r>
                      <a:endParaRPr lang="pl-PL" sz="2800" dirty="0"/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pl-PL" sz="2800" dirty="0" smtClean="0"/>
                        <a:t>Wdrażanie Projektów Współpracy</a:t>
                      </a:r>
                      <a:endParaRPr lang="pl-P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dirty="0" smtClean="0"/>
                        <a:t>97. 518,00</a:t>
                      </a:r>
                      <a:endParaRPr lang="pl-PL" sz="2800" dirty="0"/>
                    </a:p>
                  </a:txBody>
                  <a:tcPr/>
                </a:tc>
              </a:tr>
              <a:tr h="936104">
                <a:tc>
                  <a:txBody>
                    <a:bodyPr/>
                    <a:lstStyle/>
                    <a:p>
                      <a:r>
                        <a:rPr lang="pl-PL" sz="2800" dirty="0" smtClean="0"/>
                        <a:t>Funkcjonowanie LGD, nabywanie umiejętności i aktywizacja</a:t>
                      </a:r>
                      <a:endParaRPr lang="pl-P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dirty="0" smtClean="0"/>
                        <a:t>942. 673,00</a:t>
                      </a:r>
                      <a:endParaRPr lang="pl-PL" sz="28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pl-PL" sz="3200" b="1" dirty="0" smtClean="0"/>
                        <a:t>RAZEM</a:t>
                      </a:r>
                      <a:endParaRPr lang="pl-PL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800" b="1" dirty="0" smtClean="0"/>
                        <a:t>4</a:t>
                      </a:r>
                      <a:r>
                        <a:rPr lang="pl-PL" sz="2800" b="1" baseline="0" dirty="0" smtClean="0"/>
                        <a:t> 689 493,25</a:t>
                      </a:r>
                      <a:endParaRPr lang="pl-PL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54074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Nabywanie umiejętności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Konkursy,</a:t>
            </a:r>
          </a:p>
          <a:p>
            <a:r>
              <a:rPr lang="pl-PL" dirty="0" smtClean="0"/>
              <a:t>Publikacje,</a:t>
            </a:r>
          </a:p>
          <a:p>
            <a:r>
              <a:rPr lang="pl-PL" dirty="0" smtClean="0"/>
              <a:t>Wyjazdy studyjne,</a:t>
            </a:r>
          </a:p>
          <a:p>
            <a:r>
              <a:rPr lang="pl-PL" dirty="0"/>
              <a:t>Szkolenia dla Członków Zarządu, Rady, pracowników oraz </a:t>
            </a:r>
            <a:r>
              <a:rPr lang="pl-PL" dirty="0" smtClean="0"/>
              <a:t>beneficjentów,</a:t>
            </a:r>
          </a:p>
          <a:p>
            <a:r>
              <a:rPr lang="pl-PL" dirty="0" smtClean="0"/>
              <a:t>Udział w imprezach o charakterze promocyjnym, wystawienniczym,</a:t>
            </a:r>
          </a:p>
          <a:p>
            <a:r>
              <a:rPr lang="pl-PL" dirty="0" smtClean="0"/>
              <a:t>Wystawa prac rękodzielniczych (Wędrująca galeria).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9589037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Konkursy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Wnioskodawcy – </a:t>
            </a:r>
            <a:r>
              <a:rPr lang="pl-PL" sz="2400" dirty="0" smtClean="0"/>
              <a:t>Stowarzyszenie „WIR” – Wiejska Inicjatywa Rozwoju (6 konkursów)</a:t>
            </a:r>
            <a:endParaRPr lang="pl-PL" sz="2400" dirty="0"/>
          </a:p>
          <a:p>
            <a:r>
              <a:rPr lang="pl-PL" sz="2400" dirty="0"/>
              <a:t>Projekty zrealizowane </a:t>
            </a:r>
            <a:r>
              <a:rPr lang="pl-PL" sz="2400" dirty="0" smtClean="0"/>
              <a:t>to: „</a:t>
            </a:r>
            <a:r>
              <a:rPr lang="pl-PL" sz="2400" dirty="0" smtClean="0">
                <a:solidFill>
                  <a:srgbClr val="00B050"/>
                </a:solidFill>
              </a:rPr>
              <a:t>Dziedzictwo kulturowe</a:t>
            </a:r>
            <a:r>
              <a:rPr lang="pl-PL" sz="2400" dirty="0" smtClean="0"/>
              <a:t>’, „</a:t>
            </a:r>
            <a:r>
              <a:rPr lang="pl-PL" sz="2400" dirty="0" smtClean="0">
                <a:solidFill>
                  <a:srgbClr val="92D050"/>
                </a:solidFill>
                <a:cs typeface="Times New Roman" pitchFamily="18" charset="0"/>
              </a:rPr>
              <a:t>W </a:t>
            </a:r>
            <a:r>
              <a:rPr lang="pl-PL" sz="2400" dirty="0">
                <a:solidFill>
                  <a:srgbClr val="00B050"/>
                </a:solidFill>
                <a:cs typeface="Times New Roman" pitchFamily="18" charset="0"/>
              </a:rPr>
              <a:t>babcinej </a:t>
            </a:r>
            <a:r>
              <a:rPr lang="pl-PL" sz="2400" dirty="0" smtClean="0">
                <a:solidFill>
                  <a:srgbClr val="00B050"/>
                </a:solidFill>
                <a:cs typeface="Times New Roman" pitchFamily="18" charset="0"/>
              </a:rPr>
              <a:t>kuchni</a:t>
            </a:r>
            <a:r>
              <a:rPr lang="pl-PL" sz="2400" dirty="0" smtClean="0">
                <a:solidFill>
                  <a:srgbClr val="000000"/>
                </a:solidFill>
                <a:cs typeface="Times New Roman" pitchFamily="18" charset="0"/>
              </a:rPr>
              <a:t>”(konkurs kulinarny), </a:t>
            </a:r>
            <a:r>
              <a:rPr lang="pl-PL" sz="2400" dirty="0" smtClean="0">
                <a:solidFill>
                  <a:srgbClr val="00B050"/>
                </a:solidFill>
                <a:cs typeface="Times New Roman" pitchFamily="18" charset="0"/>
              </a:rPr>
              <a:t>„Ciekawe, ciekawsze, najciekawsze…! Nasze dziedzictwo</a:t>
            </a:r>
            <a:r>
              <a:rPr lang="pl-PL" sz="2400" dirty="0" smtClean="0">
                <a:solidFill>
                  <a:srgbClr val="000000"/>
                </a:solidFill>
                <a:cs typeface="Times New Roman" pitchFamily="18" charset="0"/>
              </a:rPr>
              <a:t>”(konkurs fotograficzny), </a:t>
            </a:r>
            <a:r>
              <a:rPr lang="pl-PL" sz="2400" dirty="0" smtClean="0">
                <a:solidFill>
                  <a:srgbClr val="00B050"/>
                </a:solidFill>
                <a:cs typeface="Times New Roman" pitchFamily="18" charset="0"/>
              </a:rPr>
              <a:t>„</a:t>
            </a:r>
            <a:r>
              <a:rPr lang="pl-PL" sz="2400" dirty="0" smtClean="0">
                <a:solidFill>
                  <a:srgbClr val="00B050"/>
                </a:solidFill>
              </a:rPr>
              <a:t>Najciekawsza impreza kulturalna, sportowa, edukacyjna zorganizowana w ramach Lokalnej Grupy Działania - Stowarzyszenie „WIR” – Wiejska Inicjatywa Rozwoju”, ”</a:t>
            </a:r>
            <a:r>
              <a:rPr lang="pl-PL" sz="2400" dirty="0">
                <a:solidFill>
                  <a:srgbClr val="00B050"/>
                </a:solidFill>
              </a:rPr>
              <a:t>Edukacja ekologiczna, a zachowanie dziedzictwa przyrodniczego, kulturowego na przykładzie zrealizowanych projektów w ramach „Wdrażanie Lokalnych Strategii” dla obszaru LGD</a:t>
            </a:r>
            <a:r>
              <a:rPr lang="pl-PL" sz="2400" dirty="0" smtClean="0">
                <a:solidFill>
                  <a:srgbClr val="00B050"/>
                </a:solidFill>
              </a:rPr>
              <a:t>”, „Moja okolica” </a:t>
            </a:r>
            <a:r>
              <a:rPr lang="pl-PL" sz="2400" dirty="0" smtClean="0"/>
              <a:t>(konkurs plastyczny).</a:t>
            </a:r>
            <a:endParaRPr lang="pl-PL" sz="2400" dirty="0"/>
          </a:p>
          <a:p>
            <a:endParaRPr lang="pl-PL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27260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43324" y="3789040"/>
            <a:ext cx="4387678" cy="3061061"/>
          </a:xfrm>
        </p:spPr>
        <p:txBody>
          <a:bodyPr>
            <a:noAutofit/>
          </a:bodyPr>
          <a:lstStyle/>
          <a:p>
            <a:r>
              <a:rPr lang="pl-PL" sz="2400" dirty="0" smtClean="0"/>
              <a:t>1.„Dziedzictwo kulturowe”</a:t>
            </a:r>
            <a:br>
              <a:rPr lang="pl-PL" sz="2400" dirty="0" smtClean="0"/>
            </a:br>
            <a:r>
              <a:rPr lang="pl-PL" sz="2400" dirty="0" smtClean="0"/>
              <a:t>2. „W babcinej kuchni’’</a:t>
            </a:r>
            <a:br>
              <a:rPr lang="pl-PL" sz="2400" dirty="0" smtClean="0"/>
            </a:br>
            <a:r>
              <a:rPr lang="pl-PL" sz="2400" dirty="0" smtClean="0"/>
              <a:t>3.„</a:t>
            </a:r>
            <a:r>
              <a:rPr lang="pl-PL" sz="2400" dirty="0"/>
              <a:t>Najciekawsza impreza kulturalna, sportowa, edukacyjna zorganizowana w ramach Lokalnej Grupy Działania - Stowarzyszenie „WIR” – Wiejska Inicjatywa Rozwoju </a:t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2059632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3" descr="C:\Users\Iza\Desktop\unnamed (6)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694" r="5694"/>
          <a:stretch>
            <a:fillRect/>
          </a:stretch>
        </p:blipFill>
        <p:spPr bwMode="auto">
          <a:xfrm>
            <a:off x="4538242" y="-1"/>
            <a:ext cx="4608512" cy="3505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http://www.wir-lgd.org.pl/galleries/KONKURS_NASZE_DZIEDZICTWO_KUTUROWE/images/DSC03664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89" y="79089"/>
            <a:ext cx="442798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4106397" y="28935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8820472" y="31364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2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290795" y="64215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  <p:pic>
        <p:nvPicPr>
          <p:cNvPr id="12" name="Symbol zastępczy obrazu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11" y="3356992"/>
            <a:ext cx="4283930" cy="3308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10454458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501008"/>
            <a:ext cx="4824536" cy="3356992"/>
          </a:xfrm>
        </p:spPr>
        <p:txBody>
          <a:bodyPr>
            <a:noAutofit/>
          </a:bodyPr>
          <a:lstStyle/>
          <a:p>
            <a:r>
              <a:rPr lang="pl-PL" sz="2400" dirty="0" smtClean="0"/>
              <a:t>1</a:t>
            </a:r>
            <a:r>
              <a:rPr lang="pl-PL" sz="2400" b="0" dirty="0" smtClean="0"/>
              <a:t>.”</a:t>
            </a:r>
            <a:r>
              <a:rPr lang="pl-PL" sz="2400" dirty="0"/>
              <a:t>Ciekawe, ciekawsze, najciekawsze…! Nasze dziedzictwo</a:t>
            </a:r>
            <a:r>
              <a:rPr lang="pl-PL" sz="2400" dirty="0" smtClean="0"/>
              <a:t>”</a:t>
            </a:r>
            <a:br>
              <a:rPr lang="pl-PL" sz="2400" dirty="0" smtClean="0"/>
            </a:br>
            <a:r>
              <a:rPr lang="pl-PL" sz="2400" dirty="0" smtClean="0"/>
              <a:t>2.”Edukacja ekologiczna, a zachowanie dziedzictwa przyrodniczego, kulturowego na przykładzie zrealizowanych projektów w ramach „Wdrażanie Lokalnych Strategii” dla obszaru LGD”</a:t>
            </a:r>
            <a:br>
              <a:rPr lang="pl-PL" sz="2400" dirty="0" smtClean="0"/>
            </a:br>
            <a:r>
              <a:rPr lang="pl-PL" sz="2400" dirty="0" smtClean="0"/>
              <a:t>3.”Moja okolica’</a:t>
            </a: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80112" y="4365104"/>
            <a:ext cx="1800200" cy="1152128"/>
          </a:xfrm>
        </p:spPr>
        <p:txBody>
          <a:bodyPr>
            <a:normAutofit/>
          </a:bodyPr>
          <a:lstStyle/>
          <a:p>
            <a:endParaRPr lang="pl-PL" sz="24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824536" cy="28396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Symbol zastępczy obrazu 7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5850" y="188640"/>
            <a:ext cx="4068763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http://www.wir-lgd.org.pl/galleries/Podsumowanie_konkursu_%E2%80%9DMOJA_OKOLICA%E2%80%9D/images/DSC07316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68" y="3356992"/>
            <a:ext cx="4913094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4316568" y="317232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8927976" y="284364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8894088" y="62619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8988330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Publikacje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Wnioskodawcy – Stowarzyszenie „WIR” – Wiejska Inicjatywa Rozwoju ( </a:t>
            </a:r>
            <a:r>
              <a:rPr lang="pl-PL" dirty="0" smtClean="0"/>
              <a:t>7 </a:t>
            </a:r>
            <a:r>
              <a:rPr lang="pl-PL" dirty="0"/>
              <a:t>projektów)</a:t>
            </a:r>
          </a:p>
          <a:p>
            <a:r>
              <a:rPr lang="pl-PL" dirty="0"/>
              <a:t>Projekty zrealizowane to: </a:t>
            </a:r>
            <a:r>
              <a:rPr lang="pl-PL" dirty="0" smtClean="0"/>
              <a:t>Folder informacyjno-promocyjny „Wdrażanie lokalnej strategii rozwoju”, Ciekawe, ciekawsze, najciekawsze…! Nasze dziedzictwo, Między Iną, a Krąpielą – miasteczka i wsie na dawnych pocztówkach, „Wdrażanie LSR”, kalendarze 2012 r., 2013 r., 2015 r.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0103381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64088" y="4588630"/>
            <a:ext cx="2025098" cy="56673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76056" y="5301208"/>
            <a:ext cx="2241122" cy="50405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2" descr="C:\Users\Iza\Downloads\DSC0664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18155" y="-7218"/>
            <a:ext cx="4557514" cy="3718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2915816" y="3491662"/>
            <a:ext cx="4814850" cy="3366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Iza\Desktop\unnamed (1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9207"/>
            <a:ext cx="4392488" cy="3595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269913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1880" y="4800600"/>
            <a:ext cx="1584176" cy="566738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707904" y="5367338"/>
            <a:ext cx="2088232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Picture 3" descr="C:\Users\Iza\Downloads\DSC0664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602"/>
            <a:ext cx="4283968" cy="351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Iza\Downloads\DSC0664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54077" y="3751065"/>
            <a:ext cx="4898454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Iza\Downloads\13 kalendarz okładka A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968" y="97483"/>
            <a:ext cx="4882480" cy="365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94118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Wyjazdy studyjne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Wnioskodawcy – Stowarzyszenie „WIR” – Wiejska Inicjatywa Rozwoju </a:t>
            </a:r>
            <a:r>
              <a:rPr lang="pl-PL" dirty="0" smtClean="0"/>
              <a:t>( </a:t>
            </a:r>
            <a:r>
              <a:rPr lang="pl-PL" dirty="0"/>
              <a:t>8</a:t>
            </a:r>
            <a:r>
              <a:rPr lang="pl-PL" dirty="0" smtClean="0"/>
              <a:t> projektów</a:t>
            </a:r>
            <a:r>
              <a:rPr lang="pl-PL" dirty="0"/>
              <a:t>)</a:t>
            </a:r>
          </a:p>
          <a:p>
            <a:r>
              <a:rPr lang="pl-PL" dirty="0"/>
              <a:t>Projekty zrealizowane to: </a:t>
            </a:r>
            <a:r>
              <a:rPr lang="pl-PL" dirty="0" smtClean="0"/>
              <a:t>„Przykłady kompleksowej oferty turystycznej w Niemczech’’, „Edukacja </a:t>
            </a:r>
            <a:r>
              <a:rPr lang="pl-PL" dirty="0"/>
              <a:t>ekologiczna, a ochrona dziedzictwa przyrodniczego i </a:t>
            </a:r>
            <a:r>
              <a:rPr lang="pl-PL" dirty="0" smtClean="0"/>
              <a:t>kulturowego”, „Edukacja ekologiczna, a dobre praktyki – projekty, które otrzymały dofinansowanie z PROW na lata 2007-2013”, „Marketing żywności certyfikowanej”, „Markowy </a:t>
            </a:r>
            <a:r>
              <a:rPr lang="pl-PL" dirty="0"/>
              <a:t>produkt lokalny – </a:t>
            </a:r>
            <a:r>
              <a:rPr lang="pl-PL" dirty="0" smtClean="0"/>
              <a:t>przykłady”, „Edukacja</a:t>
            </a:r>
            <a:r>
              <a:rPr lang="pl-PL" dirty="0"/>
              <a:t>, a zachowanie dziedzictwa przyrodniczego, kulturowego na obszarze LGD wykorzystujące projekty, które otrzymały dofinansowanie z PROW na lata 2007-2013</a:t>
            </a:r>
            <a:r>
              <a:rPr lang="pl-PL" dirty="0" smtClean="0"/>
              <a:t>”</a:t>
            </a:r>
            <a:r>
              <a:rPr lang="pl-PL" b="1" dirty="0" smtClean="0"/>
              <a:t>, </a:t>
            </a:r>
            <a:r>
              <a:rPr lang="pl-PL" dirty="0" smtClean="0"/>
              <a:t>„</a:t>
            </a:r>
            <a:r>
              <a:rPr lang="pl-PL" dirty="0"/>
              <a:t>Dobre praktyki, a edukacja ekologiczna- przykłady projektów dofinansowanych ze środków unijnych</a:t>
            </a:r>
            <a:r>
              <a:rPr lang="pl-PL" dirty="0" smtClean="0"/>
              <a:t>”, „Edukacja </a:t>
            </a:r>
            <a:r>
              <a:rPr lang="pl-PL" dirty="0"/>
              <a:t>ekologiczna, a przykłady dobrych praktyk w oparciu o utworzenie klastrów i organizacji </a:t>
            </a:r>
            <a:r>
              <a:rPr lang="pl-PL" dirty="0" err="1"/>
              <a:t>questingu</a:t>
            </a:r>
            <a:r>
              <a:rPr lang="pl-PL" dirty="0"/>
              <a:t> w gminie Bałtów” 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2724182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212976"/>
            <a:ext cx="4244632" cy="3645024"/>
          </a:xfrm>
        </p:spPr>
        <p:txBody>
          <a:bodyPr>
            <a:normAutofit/>
          </a:bodyPr>
          <a:lstStyle/>
          <a:p>
            <a:r>
              <a:rPr lang="pl-PL" dirty="0" smtClean="0"/>
              <a:t>1.”Przykłady kompleksowej oferty turystycznej w Niemczech”</a:t>
            </a:r>
            <a:br>
              <a:rPr lang="pl-PL" dirty="0" smtClean="0"/>
            </a:br>
            <a:r>
              <a:rPr lang="pl-PL" dirty="0" smtClean="0"/>
              <a:t>2.”Edukacj ekologiczna, a ochrona dziedzictwa przyrodniczego i kulturowego”(Przelewice, Brzesko)”</a:t>
            </a:r>
            <a:br>
              <a:rPr lang="pl-PL" dirty="0" smtClean="0"/>
            </a:br>
            <a:r>
              <a:rPr lang="pl-PL" dirty="0" smtClean="0"/>
              <a:t>3.”Edukacja ekologiczna, a dobre praktyki – projekty, które otrzymały dofinansowanie z PROW na lata 2007-2013” (Trzcińsko Zdrój, Myślibórz)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716016" y="1268760"/>
            <a:ext cx="3888432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Symbol zastępczy obrazu 4" descr="http://www.wir-lgd.org.pl/galleries/Wyjazd_studyjny_do_Niemiec/images/P8200298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1" y="404664"/>
            <a:ext cx="4435896" cy="31762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pole tekstowe 5"/>
          <p:cNvSpPr txBox="1"/>
          <p:nvPr/>
        </p:nvSpPr>
        <p:spPr>
          <a:xfrm>
            <a:off x="4273301" y="27063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87" y="78297"/>
            <a:ext cx="4317493" cy="3134679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892480" y="27063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56992"/>
            <a:ext cx="5198230" cy="3240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8842314" y="62399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146620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489447"/>
            <a:ext cx="2851720" cy="566738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3" y="45616"/>
            <a:ext cx="4673816" cy="345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499992" y="3573016"/>
            <a:ext cx="4664546" cy="3284984"/>
          </a:xfrm>
        </p:spPr>
        <p:txBody>
          <a:bodyPr>
            <a:noAutofit/>
          </a:bodyPr>
          <a:lstStyle/>
          <a:p>
            <a:r>
              <a:rPr lang="pl-PL" sz="2000" b="1" dirty="0"/>
              <a:t>1.”Marketing żywności certyfikowanej” (Wołczkowo</a:t>
            </a:r>
            <a:r>
              <a:rPr lang="pl-PL" sz="2000" b="1" dirty="0" smtClean="0"/>
              <a:t>)</a:t>
            </a:r>
          </a:p>
          <a:p>
            <a:r>
              <a:rPr lang="pl-PL" sz="2000" b="1" dirty="0" smtClean="0"/>
              <a:t>2.”Markowy produkt lokalny – przykłady (Powiat Kołobrzeski)</a:t>
            </a:r>
          </a:p>
          <a:p>
            <a:r>
              <a:rPr lang="pl-PL" sz="2000" b="1" dirty="0" smtClean="0"/>
              <a:t>3.”Edukacja, a zachowanie dziedzictwa przyrodniczego, kulturowego na obszarze LGD wykorzystujące projekty, które otrzymały dofinansowanie z PROW na lata 2007-2013” (Powiat Stargardzki)</a:t>
            </a:r>
            <a:endParaRPr lang="pl-PL" sz="2400" b="1" dirty="0"/>
          </a:p>
        </p:txBody>
      </p:sp>
      <p:pic>
        <p:nvPicPr>
          <p:cNvPr id="5" name="Obraz 4" descr="http://www.wir-lgd.org.pl/galleries/Wyjazd_studyjny_do_Wo%C5%82czkowa/images/DSC01235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8" y="404664"/>
            <a:ext cx="4469854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 descr="http://www.wir-lgd.org.pl/galleries/PROJEKTY_ZREALIZOWANE_W_RAMACH_LEADERA/images/IMG_9286_(1).jp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" y="3429000"/>
            <a:ext cx="4325838" cy="30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4355976" y="27716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8872122" y="29563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986494" y="64235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1267865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Działanie Wdrażanie Lokalnych Strategii Rozwoju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Różnicowanie w kierunku działalności nierolniczej- 78.023,00 zł- 2 projekty</a:t>
            </a:r>
          </a:p>
          <a:p>
            <a:r>
              <a:rPr lang="pl-PL" dirty="0" smtClean="0"/>
              <a:t>Tworzenie i rozwój mikroprzedsiębiorstw-809.226,00 zł - 6 projektów</a:t>
            </a:r>
          </a:p>
          <a:p>
            <a:r>
              <a:rPr lang="pl-PL" dirty="0" smtClean="0"/>
              <a:t>Odnowa i rozwój wsi- 933.497,69 zł -18 projektów</a:t>
            </a:r>
          </a:p>
          <a:p>
            <a:r>
              <a:rPr lang="pl-PL" dirty="0" smtClean="0"/>
              <a:t>Małe projekty- 1.828.555,56 zł – 122  projekty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564150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8064" y="1556792"/>
            <a:ext cx="3282752" cy="56673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512" y="4149080"/>
            <a:ext cx="7128792" cy="2708920"/>
          </a:xfrm>
        </p:spPr>
        <p:txBody>
          <a:bodyPr>
            <a:noAutofit/>
          </a:bodyPr>
          <a:lstStyle/>
          <a:p>
            <a:r>
              <a:rPr lang="pl-PL" sz="2400" b="1" dirty="0" smtClean="0"/>
              <a:t>1.„Dobre </a:t>
            </a:r>
            <a:r>
              <a:rPr lang="pl-PL" sz="2400" b="1" dirty="0"/>
              <a:t>praktyki, a edukacja ekologiczna- przykłady projektów </a:t>
            </a:r>
            <a:r>
              <a:rPr lang="pl-PL" sz="2400" b="1" dirty="0" smtClean="0"/>
              <a:t>dofinansowanych </a:t>
            </a:r>
            <a:r>
              <a:rPr lang="pl-PL" sz="2400" b="1" dirty="0"/>
              <a:t>ze środków </a:t>
            </a:r>
            <a:r>
              <a:rPr lang="pl-PL" sz="2400" b="1" dirty="0" smtClean="0"/>
              <a:t>unijnych”(Województwo Kujawsko-Pomorskie)</a:t>
            </a:r>
          </a:p>
          <a:p>
            <a:r>
              <a:rPr lang="pl-PL" sz="2400" b="1" dirty="0" smtClean="0"/>
              <a:t>2. </a:t>
            </a:r>
            <a:r>
              <a:rPr lang="pl-PL" sz="2400" b="1" dirty="0"/>
              <a:t>Edukacja ekologiczna, a przykłady dobrych praktyk w oparciu o utworzenie klastrów i organizacji </a:t>
            </a:r>
            <a:r>
              <a:rPr lang="pl-PL" sz="2400" b="1" dirty="0" err="1"/>
              <a:t>questingu</a:t>
            </a:r>
            <a:r>
              <a:rPr lang="pl-PL" sz="2400" b="1" dirty="0"/>
              <a:t> w gminie Bałtów” </a:t>
            </a:r>
          </a:p>
        </p:txBody>
      </p:sp>
      <p:pic>
        <p:nvPicPr>
          <p:cNvPr id="5" name="Symbol zastępczy obrazu 4" descr="http://www.wir-lgd.org.pl/galleries/Wyjazd_studyjny_do_Wojew%C3%B3dztwa_Kujawsko-Pomorskiego/images/DSC07138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8"/>
            <a:ext cx="4572000" cy="3774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http://www.wir-lgd.org.pl/galleries/Wyjazd_do_Ba%C5%82towa/images/DSC07671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904"/>
            <a:ext cx="4392488" cy="338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325010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Szkolenia dla Członków Zarządu, Rady, pracowników oraz beneficjentów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Wnioskodawcy – Stowarzyszenie „WIR” – Wiejska Inicjatywa Rozwoju ( </a:t>
            </a:r>
            <a:r>
              <a:rPr lang="pl-PL" dirty="0" smtClean="0"/>
              <a:t>30 szkoleń)</a:t>
            </a:r>
            <a:endParaRPr lang="pl-PL" dirty="0"/>
          </a:p>
          <a:p>
            <a:r>
              <a:rPr lang="pl-PL" dirty="0"/>
              <a:t>Projekty zrealizowane </a:t>
            </a:r>
            <a:r>
              <a:rPr lang="pl-PL" dirty="0" smtClean="0"/>
              <a:t>to: szkolenia dla Członków Zarządu, Rady, pracowników biura  (7 szkoleń), beneficjentów (17 szkoleń), Zakończenie wdrażania (5 szkoleń)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459146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03578" y="3789040"/>
            <a:ext cx="3138736" cy="2889612"/>
          </a:xfrm>
        </p:spPr>
        <p:txBody>
          <a:bodyPr>
            <a:noAutofit/>
          </a:bodyPr>
          <a:lstStyle/>
          <a:p>
            <a:r>
              <a:rPr lang="pl-PL" sz="2400" dirty="0" smtClean="0"/>
              <a:t>1. Szkolenie dla Członków Zarządu, Rady, pracowników biura</a:t>
            </a:r>
            <a:br>
              <a:rPr lang="pl-PL" sz="2400" dirty="0" smtClean="0"/>
            </a:br>
            <a:r>
              <a:rPr lang="pl-PL" sz="2400" dirty="0" smtClean="0"/>
              <a:t>2. Szkolenia dla Beneficjentów </a:t>
            </a:r>
            <a:br>
              <a:rPr lang="pl-PL" sz="2400" dirty="0" smtClean="0"/>
            </a:br>
            <a:r>
              <a:rPr lang="pl-PL" sz="2400" dirty="0" smtClean="0"/>
              <a:t>3. Zakończenie wdrażania</a:t>
            </a:r>
            <a:endParaRPr lang="pl-PL" sz="2400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29580"/>
            <a:ext cx="4363888" cy="319276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237928" y="890166"/>
            <a:ext cx="2275656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326"/>
            <a:ext cx="4558822" cy="3600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119425" y="29876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786721" y="33297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8" y="3771592"/>
            <a:ext cx="4733780" cy="2927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pole tekstowe 8"/>
          <p:cNvSpPr txBox="1"/>
          <p:nvPr/>
        </p:nvSpPr>
        <p:spPr>
          <a:xfrm>
            <a:off x="4427984" y="63093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  <p:pic>
        <p:nvPicPr>
          <p:cNvPr id="1026" name="Picture 2" descr="http://www.wir-lgd.org.pl/galleries/Jak_utworzy%C4%87__Izb%C4%99_Pami%C4%99ci_lub_Izb%C4%99_Regionaln%C4%85/images/DSC004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22" y="18678"/>
            <a:ext cx="4354154" cy="3003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pole tekstowe 9"/>
          <p:cNvSpPr txBox="1"/>
          <p:nvPr/>
        </p:nvSpPr>
        <p:spPr>
          <a:xfrm>
            <a:off x="4257136" y="30397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903422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Wystawa prac rękodzielniczych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 smtClean="0"/>
              <a:t>Wędrująca galeria:</a:t>
            </a:r>
          </a:p>
          <a:p>
            <a:r>
              <a:rPr lang="pl-PL" dirty="0" smtClean="0"/>
              <a:t>Gminny </a:t>
            </a:r>
            <a:r>
              <a:rPr lang="pl-PL" dirty="0"/>
              <a:t>Ośrodek Kultury w Kobylance</a:t>
            </a:r>
          </a:p>
          <a:p>
            <a:r>
              <a:rPr lang="pl-PL" dirty="0" smtClean="0"/>
              <a:t>Hala </a:t>
            </a:r>
            <a:r>
              <a:rPr lang="pl-PL" dirty="0"/>
              <a:t>Widowiskowo – Sportowa w Chociwlu</a:t>
            </a:r>
          </a:p>
          <a:p>
            <a:r>
              <a:rPr lang="pl-PL" dirty="0" smtClean="0"/>
              <a:t>Barzkowice </a:t>
            </a:r>
            <a:r>
              <a:rPr lang="pl-PL" dirty="0"/>
              <a:t>Centrum Kultury i sportu  – gm. Stargard </a:t>
            </a:r>
            <a:r>
              <a:rPr lang="pl-PL" dirty="0" smtClean="0"/>
              <a:t>Szczecińskim</a:t>
            </a:r>
          </a:p>
          <a:p>
            <a:r>
              <a:rPr lang="pl-PL" dirty="0" smtClean="0"/>
              <a:t>Książnica </a:t>
            </a:r>
            <a:r>
              <a:rPr lang="pl-PL" dirty="0"/>
              <a:t>w Stargardzie </a:t>
            </a:r>
            <a:r>
              <a:rPr lang="pl-PL" dirty="0" smtClean="0"/>
              <a:t>Szczecińskim</a:t>
            </a:r>
          </a:p>
          <a:p>
            <a:r>
              <a:rPr lang="pl-PL" dirty="0" smtClean="0"/>
              <a:t>Biblioteka Publiczna w Marianowie</a:t>
            </a:r>
          </a:p>
          <a:p>
            <a:r>
              <a:rPr lang="pl-PL" dirty="0" smtClean="0"/>
              <a:t>Gminna Biblioteka Publiczna </a:t>
            </a:r>
            <a:r>
              <a:rPr lang="pl-PL" dirty="0"/>
              <a:t>w Starej Dąbrowie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360960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6096" y="1727696"/>
            <a:ext cx="2736304" cy="56673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37" y="228616"/>
            <a:ext cx="4211960" cy="3322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51519" y="3820398"/>
            <a:ext cx="4063761" cy="2582996"/>
          </a:xfrm>
        </p:spPr>
        <p:txBody>
          <a:bodyPr>
            <a:noAutofit/>
          </a:bodyPr>
          <a:lstStyle/>
          <a:p>
            <a:r>
              <a:rPr lang="pl-PL" sz="2400" b="1" dirty="0" smtClean="0"/>
              <a:t>Wędrująca galeria:</a:t>
            </a:r>
          </a:p>
          <a:p>
            <a:r>
              <a:rPr lang="pl-PL" sz="2400" b="1" dirty="0" smtClean="0"/>
              <a:t>1.Gminny Ośrodek Kultury w Kobylance</a:t>
            </a:r>
          </a:p>
          <a:p>
            <a:r>
              <a:rPr lang="pl-PL" sz="2400" b="1" dirty="0" smtClean="0"/>
              <a:t>2.Hala Widowiskowo – Sportowa w Chociwlu</a:t>
            </a:r>
          </a:p>
          <a:p>
            <a:r>
              <a:rPr lang="pl-PL" sz="2400" b="1" dirty="0" smtClean="0"/>
              <a:t>3.Barzkowice Centrum Kultury i sportu  – gm. Stargard </a:t>
            </a:r>
            <a:r>
              <a:rPr lang="pl-PL" sz="2400" b="1" dirty="0" err="1" smtClean="0"/>
              <a:t>Szczec</a:t>
            </a:r>
            <a:r>
              <a:rPr lang="pl-PL" sz="2400" b="1" dirty="0" smtClean="0"/>
              <a:t>.</a:t>
            </a:r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315281" y="30817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8700971" y="28371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pic>
        <p:nvPicPr>
          <p:cNvPr id="1026" name="Picture 2" descr="http://www.gmina.stargard.pl/pliki/gminastargard/Image/W%C4%99drujaca%20galeria%20(3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51066"/>
            <a:ext cx="5076056" cy="33216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4688720" y="61964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  <p:pic>
        <p:nvPicPr>
          <p:cNvPr id="1028" name="Picture 4" descr="http://www.chociwel.pl/pliki/chociwel2/Image/DSC0670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54" y="51047"/>
            <a:ext cx="4211960" cy="3386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61074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488" y="4437112"/>
            <a:ext cx="4320480" cy="1646858"/>
          </a:xfrm>
        </p:spPr>
        <p:txBody>
          <a:bodyPr>
            <a:noAutofit/>
          </a:bodyPr>
          <a:lstStyle/>
          <a:p>
            <a:r>
              <a:rPr lang="pl-PL" sz="2400" dirty="0" smtClean="0"/>
              <a:t>Wędrująca galeria:</a:t>
            </a:r>
            <a:br>
              <a:rPr lang="pl-PL" sz="2400" dirty="0" smtClean="0"/>
            </a:br>
            <a:r>
              <a:rPr lang="pl-PL" sz="2400" dirty="0" smtClean="0"/>
              <a:t>1.Książnica w Stargardzie Szczecińskim</a:t>
            </a:r>
            <a:br>
              <a:rPr lang="pl-PL" sz="2400" dirty="0" smtClean="0"/>
            </a:br>
            <a:r>
              <a:rPr lang="pl-PL" sz="2400" dirty="0" smtClean="0"/>
              <a:t>2. Biblioteka Publiczna w Marianowie</a:t>
            </a:r>
            <a:br>
              <a:rPr lang="pl-PL" sz="2400" dirty="0" smtClean="0"/>
            </a:br>
            <a:r>
              <a:rPr lang="pl-PL" sz="2400" dirty="0" smtClean="0"/>
              <a:t>3. Gminna Biblioteka Publiczna  w Starej Dąbrowie</a:t>
            </a: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716016" y="1354361"/>
            <a:ext cx="3283768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0" name="Picture 2" descr="http://xn--ksianica-63b.stargardzka.pl/cache/multithumb_thumbs/1___images_stories_aktualnosci_2013_05_14_Wedrujc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3477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arianowo.pl/pliki/marianowo/Image/Aktualnosci/W%C4%99druj%C4%85ca%20Galeria%20w%20Bibliotece%20Publicznej%20w%20Marianowie%2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86" y="112608"/>
            <a:ext cx="4464496" cy="3147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pole tekstowe 4"/>
          <p:cNvSpPr txBox="1"/>
          <p:nvPr/>
        </p:nvSpPr>
        <p:spPr>
          <a:xfrm>
            <a:off x="2771800" y="32933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8804084" y="28912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pic>
        <p:nvPicPr>
          <p:cNvPr id="1026" name="Picture 2" descr="C:\Users\KLIENT\Desktop\IMG_067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98" y="3661112"/>
            <a:ext cx="4248472" cy="3170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8804084" y="62280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511360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pl-PL" dirty="0"/>
              <a:t>Udział w imprezach o charakterze promocyjnym, wystawienniczym,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Targi Rolne Barzkowice „AGROPOMERANIA 2009” </a:t>
            </a:r>
          </a:p>
          <a:p>
            <a:r>
              <a:rPr lang="pl-PL" dirty="0" smtClean="0"/>
              <a:t>Targi Rolne Barzkowice „AGROPOMERANIA 2014”</a:t>
            </a:r>
          </a:p>
          <a:p>
            <a:r>
              <a:rPr lang="pl-PL" dirty="0" smtClean="0"/>
              <a:t>Jarmark Wsi Zachodniopomorskiej Złota Dynia w Kobylance,</a:t>
            </a:r>
          </a:p>
          <a:p>
            <a:r>
              <a:rPr lang="pl-PL" dirty="0" smtClean="0"/>
              <a:t>Jarmark Bożonarodzeniowy w Gogolewie,</a:t>
            </a:r>
          </a:p>
          <a:p>
            <a:r>
              <a:rPr lang="pl-PL" dirty="0" smtClean="0"/>
              <a:t>Biesiada Wiejska w Koszewie,</a:t>
            </a:r>
          </a:p>
          <a:p>
            <a:r>
              <a:rPr lang="pl-PL" dirty="0" smtClean="0"/>
              <a:t>Chociwelska Wiosna,</a:t>
            </a:r>
          </a:p>
          <a:p>
            <a:r>
              <a:rPr lang="pl-PL" dirty="0" smtClean="0"/>
              <a:t>Lato z Sydonią,</a:t>
            </a:r>
          </a:p>
          <a:p>
            <a:r>
              <a:rPr lang="pl-PL" dirty="0" smtClean="0"/>
              <a:t>Dni Suchania,</a:t>
            </a:r>
          </a:p>
          <a:p>
            <a:r>
              <a:rPr lang="pl-PL" dirty="0" smtClean="0"/>
              <a:t>Dożynki w Starej Dąbrowie.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822734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3717032"/>
            <a:ext cx="4896544" cy="2592288"/>
          </a:xfrm>
        </p:spPr>
        <p:txBody>
          <a:bodyPr>
            <a:noAutofit/>
          </a:bodyPr>
          <a:lstStyle/>
          <a:p>
            <a:r>
              <a:rPr lang="pl-PL" sz="2400" dirty="0"/>
              <a:t>1. Targi Rolne Barzkowice „AGROPOMERANIA </a:t>
            </a:r>
            <a:r>
              <a:rPr lang="pl-PL" sz="2400" dirty="0" smtClean="0"/>
              <a:t>2009”</a:t>
            </a:r>
            <a:br>
              <a:rPr lang="pl-PL" sz="2400" dirty="0" smtClean="0"/>
            </a:br>
            <a:r>
              <a:rPr lang="pl-PL" sz="2400" dirty="0" smtClean="0"/>
              <a:t>2.</a:t>
            </a:r>
            <a:r>
              <a:rPr lang="pl-PL" sz="2400" dirty="0"/>
              <a:t> Jarmark </a:t>
            </a:r>
            <a:r>
              <a:rPr lang="pl-PL" sz="2400" dirty="0" smtClean="0"/>
              <a:t>Wsi</a:t>
            </a:r>
            <a:br>
              <a:rPr lang="pl-PL" sz="2400" dirty="0" smtClean="0"/>
            </a:br>
            <a:r>
              <a:rPr lang="pl-PL" sz="2400" dirty="0" smtClean="0"/>
              <a:t> </a:t>
            </a:r>
            <a:r>
              <a:rPr lang="pl-PL" sz="2400" dirty="0"/>
              <a:t>Zachodniopomorskiej Złota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Dynia w Kobylance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>3.</a:t>
            </a:r>
            <a:r>
              <a:rPr lang="pl-PL" sz="2400" dirty="0"/>
              <a:t> Jarmark Bożonarodzeniowy w </a:t>
            </a:r>
            <a:r>
              <a:rPr lang="pl-PL" sz="2400" dirty="0" smtClean="0"/>
              <a:t>Gogolewie</a:t>
            </a: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796136" y="5367338"/>
            <a:ext cx="1482552" cy="804862"/>
          </a:xfrm>
        </p:spPr>
        <p:txBody>
          <a:bodyPr/>
          <a:lstStyle/>
          <a:p>
            <a:endParaRPr lang="pl-PL"/>
          </a:p>
        </p:txBody>
      </p:sp>
      <p:pic>
        <p:nvPicPr>
          <p:cNvPr id="7" name="Obraz 6" descr="http://www.wir-lgd.org.pl/galleries/Jarmark_bo%C5%BConarodzeniowy/images/Jarmark_Bozonarodzeniowy_009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258" y="3497353"/>
            <a:ext cx="4595863" cy="3140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ymbol zastępczy obrazu 11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8132" y="188640"/>
            <a:ext cx="440836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183332"/>
            <a:ext cx="4623493" cy="2916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165639" y="31051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8833278" y="30694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2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8388424" y="61339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465695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0032" y="4005065"/>
            <a:ext cx="4118248" cy="1944216"/>
          </a:xfrm>
        </p:spPr>
        <p:txBody>
          <a:bodyPr>
            <a:normAutofit/>
          </a:bodyPr>
          <a:lstStyle/>
          <a:p>
            <a:r>
              <a:rPr lang="pl-PL" sz="2400" dirty="0" smtClean="0"/>
              <a:t>1.</a:t>
            </a:r>
            <a:r>
              <a:rPr lang="pl-PL" sz="2400" dirty="0"/>
              <a:t> Biesiada Wiejska w </a:t>
            </a:r>
            <a:r>
              <a:rPr lang="pl-PL" sz="2400" dirty="0" smtClean="0"/>
              <a:t>Koszewie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>2.Chociwelska Wiosna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>3.Lato </a:t>
            </a:r>
            <a:r>
              <a:rPr lang="pl-PL" sz="2400" dirty="0"/>
              <a:t>z </a:t>
            </a:r>
            <a:r>
              <a:rPr lang="pl-PL" sz="2400" dirty="0" smtClean="0"/>
              <a:t>Sydonią - Marianowo</a:t>
            </a: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1771600" cy="804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26" name="Picture 2" descr="http://www.wir-lgd.org.pl/galleries/Biesiada_Wiejska_Koszewo_2010/images/IMGP109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ir-lgd.org.pl/galleries/Marianowo_2010/images/P1000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1220"/>
            <a:ext cx="4857531" cy="34337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067944" y="5939988"/>
            <a:ext cx="9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3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555845" y="26172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</a:t>
            </a:r>
            <a:endParaRPr lang="pl-PL" dirty="0"/>
          </a:p>
        </p:txBody>
      </p:sp>
      <p:pic>
        <p:nvPicPr>
          <p:cNvPr id="1034" name="Picture 10" descr="http://www.wir-lgd.org.pl/galleries/Chociwelska_Wiosna_2010/images/P10006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95" y="298753"/>
            <a:ext cx="4067944" cy="331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pole tekstowe 6"/>
          <p:cNvSpPr txBox="1"/>
          <p:nvPr/>
        </p:nvSpPr>
        <p:spPr>
          <a:xfrm>
            <a:off x="8865118" y="29865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145958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5486400"/>
            <a:ext cx="2952328" cy="1038944"/>
          </a:xfrm>
        </p:spPr>
        <p:txBody>
          <a:bodyPr>
            <a:noAutofit/>
          </a:bodyPr>
          <a:lstStyle/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2.</a:t>
            </a:r>
            <a:r>
              <a:rPr lang="pl-PL" sz="2400" dirty="0"/>
              <a:t> Dożynki w Starej Dąbrowie.</a:t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80112" y="908720"/>
            <a:ext cx="3290664" cy="804862"/>
          </a:xfrm>
        </p:spPr>
        <p:txBody>
          <a:bodyPr>
            <a:normAutofit/>
          </a:bodyPr>
          <a:lstStyle/>
          <a:p>
            <a:r>
              <a:rPr lang="pl-PL" sz="2400" b="1" dirty="0"/>
              <a:t>1. Dni Suchania</a:t>
            </a:r>
          </a:p>
        </p:txBody>
      </p:sp>
      <p:pic>
        <p:nvPicPr>
          <p:cNvPr id="1026" name="Picture 2" descr="http://www.wir-lgd.org.pl/galleries/Dni_Suchania_2010_06_12/images/IMGP11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5688632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P90406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752528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45927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Różnicowanie w kierunku działalności nierolniczej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wnioskodawcy- rolnicy </a:t>
            </a:r>
          </a:p>
          <a:p>
            <a:r>
              <a:rPr lang="pl-PL" dirty="0" smtClean="0"/>
              <a:t>dwa projekty związane z usługami turystyczno- rekreacyjnymi</a:t>
            </a:r>
          </a:p>
          <a:p>
            <a:r>
              <a:rPr lang="pl-PL" dirty="0" smtClean="0"/>
              <a:t>dofinansowanie 2 projektów to 2,14% kwoty budżetu  Działania „Wdrażanie LSR”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238728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1143000"/>
          </a:xfrm>
        </p:spPr>
        <p:txBody>
          <a:bodyPr/>
          <a:lstStyle/>
          <a:p>
            <a:r>
              <a:rPr lang="pl-PL" dirty="0" smtClean="0"/>
              <a:t>Dziękujemy za uwagę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9693661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137298"/>
            <a:ext cx="3744416" cy="123004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 smtClean="0"/>
              <a:t>P.Kacper</a:t>
            </a:r>
            <a:r>
              <a:rPr lang="pl-PL" sz="2400" dirty="0" smtClean="0"/>
              <a:t> </a:t>
            </a:r>
            <a:r>
              <a:rPr lang="pl-PL" sz="2400" dirty="0"/>
              <a:t>Sitek- Słodkówko gm</a:t>
            </a:r>
            <a:r>
              <a:rPr lang="pl-PL" sz="2400" dirty="0" smtClean="0"/>
              <a:t>. Suchań </a:t>
            </a:r>
            <a:endParaRPr lang="pl-PL" sz="24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2059632" cy="2240161"/>
          </a:xfrm>
        </p:spPr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427984" y="5827390"/>
            <a:ext cx="4716016" cy="103061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err="1" smtClean="0"/>
              <a:t>P.Adrian</a:t>
            </a:r>
            <a:r>
              <a:rPr lang="pl-PL" sz="2400" b="1" dirty="0" smtClean="0"/>
              <a:t> </a:t>
            </a:r>
            <a:r>
              <a:rPr lang="pl-PL" sz="2400" b="1" dirty="0" err="1" smtClean="0"/>
              <a:t>Gołębiowsi</a:t>
            </a:r>
            <a:r>
              <a:rPr lang="pl-PL" sz="2400" b="1" dirty="0" smtClean="0"/>
              <a:t> –Skalin</a:t>
            </a:r>
          </a:p>
          <a:p>
            <a:r>
              <a:rPr lang="pl-PL" sz="2400" b="1" dirty="0" smtClean="0"/>
              <a:t>     </a:t>
            </a:r>
            <a:r>
              <a:rPr lang="pl-PL" sz="2400" b="1" dirty="0"/>
              <a:t>gm. Stargard Szczeciński</a:t>
            </a:r>
          </a:p>
        </p:txBody>
      </p:sp>
      <p:pic>
        <p:nvPicPr>
          <p:cNvPr id="5" name="Picture 3" descr="E:\Kacper Sitek\IMG_18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506" y="366353"/>
            <a:ext cx="4248472" cy="4114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2" descr="E:\Kacper Sitek\IMG_444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36240"/>
            <a:ext cx="4644007" cy="3248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E:\Gołębiowski\DSCN117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99992" y="3137942"/>
            <a:ext cx="4152275" cy="268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42007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Tworzenie i rozwój mikroprzedsiębiorstw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Wnioskodawcy - </a:t>
            </a:r>
            <a:r>
              <a:rPr lang="pl-PL" dirty="0" err="1" smtClean="0"/>
              <a:t>mikroprzedsiębiorcy</a:t>
            </a:r>
            <a:r>
              <a:rPr lang="pl-PL" dirty="0" smtClean="0"/>
              <a:t>.</a:t>
            </a:r>
          </a:p>
          <a:p>
            <a:r>
              <a:rPr lang="pl-PL" dirty="0" smtClean="0"/>
              <a:t>Pięć projektów związanych z usługami hotelowo-gastronomiczno-rekreacyjnymi, jeden projekt usługi doradcze.</a:t>
            </a:r>
          </a:p>
          <a:p>
            <a:r>
              <a:rPr lang="pl-PL" dirty="0" smtClean="0"/>
              <a:t>Kwota przyznana dla 6 projektów stanowi 22,17 % budżetu  Działania „Wdrażanie LSR”.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0701128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3772</TotalTime>
  <Words>1744</Words>
  <Application>Microsoft Office PowerPoint</Application>
  <PresentationFormat>Pokaz na ekranie (4:3)</PresentationFormat>
  <Paragraphs>262</Paragraphs>
  <Slides>70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70</vt:i4>
      </vt:variant>
    </vt:vector>
  </HeadingPairs>
  <TitlesOfParts>
    <vt:vector size="71" baseType="lpstr">
      <vt:lpstr>Motyw pakietu Office</vt:lpstr>
      <vt:lpstr>Slajd 1</vt:lpstr>
      <vt:lpstr>Slajd 2</vt:lpstr>
      <vt:lpstr>Slajd 3</vt:lpstr>
      <vt:lpstr>Slajd 4</vt:lpstr>
      <vt:lpstr>Slajd 5</vt:lpstr>
      <vt:lpstr>Działanie Wdrażanie Lokalnych Strategii Rozwoju</vt:lpstr>
      <vt:lpstr>Różnicowanie w kierunku działalności nierolniczej</vt:lpstr>
      <vt:lpstr>P.Kacper Sitek- Słodkówko gm. Suchań </vt:lpstr>
      <vt:lpstr>Tworzenie i rozwój mikroprzedsiębiorstw</vt:lpstr>
      <vt:lpstr>MEWES POLSKA  Renata Węgrzyn – Trzebiatów,   gm. Stargard Szczeciński</vt:lpstr>
      <vt:lpstr>Adam Gumny,  gm. Chociwel</vt:lpstr>
      <vt:lpstr>Odnowa i rozwój wsi</vt:lpstr>
      <vt:lpstr>Slajd 13</vt:lpstr>
      <vt:lpstr>1.Utworzenie siłowni zewnętrznej w Suchaniu </vt:lpstr>
      <vt:lpstr>Slajd 15</vt:lpstr>
      <vt:lpstr>Biblioteka Publiczna w Marianowie- modernizacja i remont pomieszczeń biblioteki wraz z utworzeniem i wyposażeniem galerii w Dzwonowie</vt:lpstr>
      <vt:lpstr>Budowa, rozbudowa placów zabaw:  1.Parlinie, gm. Stara Dabrowa 2.Trąbkach,Dzwonowie, Wiechowie, Sulinie, Gogolewie, Marianowie,</vt:lpstr>
      <vt:lpstr>Małe projekty</vt:lpstr>
      <vt:lpstr>Małe projekty</vt:lpstr>
      <vt:lpstr>Małe projekty</vt:lpstr>
      <vt:lpstr>Małe projekty</vt:lpstr>
      <vt:lpstr>Stowarzyszenie Aktywnych Mieszkańców Barzkowic „SAMBa”  gm. Stargard Szczeciński            4 projekty ( warsztaty rękodzielnicze, kulinarne, impreza integracyjna), </vt:lpstr>
      <vt:lpstr>Stowarzyszenie Forum Chociwelskie  gm.Chociwel - 7 projektów (warsztaty rękodzielnicze, kulinarne)</vt:lpstr>
      <vt:lpstr>Stowarzyszenie Most Ku Przyszłości  gmina Chociwel 3 projekty (impreza rekreacyjna, warsztaty rękodzielnicze), </vt:lpstr>
      <vt:lpstr>Stowarzyszenie Rozwoju Wsi Dalewo i Gogolewo  gm. Marianowo -3 projekty (warsztaty rękodzielnicze, kulinarne), </vt:lpstr>
      <vt:lpstr>Stowarzyszenie „Grzędzice Jutra”  gm. Stargard Szczeciński-  6 projektów (warsztaty rękodzielnicze, kulinarne, piłkarskie, zajęcia fitness),  </vt:lpstr>
      <vt:lpstr>Towarzystwo Rozwoju Gminy Marianowo  3 projekty (imprezy rekreacyjno-sportowe, przegląd Kapel Folklorystycznych),  </vt:lpstr>
      <vt:lpstr>Stowarzyszenie Na Rzecz Rozwoju Gminy Suchań  10 projektów (warsztaty rękodzielnicze, imprezy kulturalno-integracyjne, dożynki, spotkania dla seniorów)</vt:lpstr>
      <vt:lpstr>Stowarzyszenie Rozwoju Wsi „Nad Jeziorami”  2 projekty  (dożynki wiejskie, zagospodarowanie dawnego ogrodu, powstanie Ostoi Przyrodniczej  w Strachocinie),  gm. Stargard Szczeciński</vt:lpstr>
      <vt:lpstr>Polskie Towarzystwo Walki z Kalectwem Oddział Wojewódzki w Szczecinie, Koło Terenowe w Chociwlu- 2 projekty (warsztaty fotograficzne, impreza rekreacyjno-sportowa), </vt:lpstr>
      <vt:lpstr>Powiat Stargardzki –  3 projekty (impreza rekreacyjna, warsztaty fotograficzno-dziennikarskie, lekcje historii w muzeum)</vt:lpstr>
      <vt:lpstr>Biblioteka Publiczna Gminy Stargard Szczeciński-  5 projektów (powstanie 2 kafejek internetowych, zajęcia kulturalno-sportowe, przedstawienia teatralne, warsztaty fotograficzne, rękodzielnicze)</vt:lpstr>
      <vt:lpstr>Gminna Biblioteka Publiczna w Suchaniu 2 projekty (zakupienie strojów dla zespołu ludowego, organizacja warsztatów komputerowych, wieczorków filmowych wraz z wyposażeniem biblioteki)</vt:lpstr>
      <vt:lpstr>Gminny Dom Kultury w Kobylance- 6 projektów  (dożynki, imprezy kulturalno-integracyjne),  </vt:lpstr>
      <vt:lpstr>„RARYTAS” Sp. z o.o. – Pęzino 2 projekty (impreza kulturalno-integracyjna, powstanie Sali tortur),  </vt:lpstr>
      <vt:lpstr>Ośrodek Sportu i Rekreacji Spółka z o.o. w Stargardzie Szczecińskim  - Zieleniewo – 2 projekty (budowa placu zabaw, budowa siłowni zewnętrznej), gm. Kobylanka</vt:lpstr>
      <vt:lpstr>Klub Karate „Kamikaze” w Szczecinie ( warsztaty i turniej karate) gm.Kobylanak, gm. Chociwel</vt:lpstr>
      <vt:lpstr>Zachodniopomorska Izba Rolnicza (warsztaty rękodzielnicze, z carvingu), gm. Suchań, Stargard Szczeciński, Stara Dąbrowa, Kobylanka </vt:lpstr>
      <vt:lpstr>PPHU PROX Tomasz Szczepanowski (wydarzenia muzyczno-kulturalne),  gm. Suchań</vt:lpstr>
      <vt:lpstr>Remonty kościołów w: 1.Reptowie,  gm. Kobylanka (remont zabytkowych organów piszczałkowych)  2. Sadłowie,  gm. Suchań 3. Modrzewiu, z gm. Suchań</vt:lpstr>
      <vt:lpstr>Gmina  Chociwel  9 projektów  (organizacja 7 imprez kulturalno-integracyjnych, budowa 2 siłowi zewnętrznych)</vt:lpstr>
      <vt:lpstr>Gmina Kobylanka  4 projekty (budowa 3 placów zabaw, wydanie folderu promującego dziedzictwo historyczno-przyrodnicze)</vt:lpstr>
      <vt:lpstr>Gmina Marianowo 3 projekty (budowa 2 placów zabaw, organizacja imprezy historyczno-kulturalno-integracyjnej </vt:lpstr>
      <vt:lpstr>Gmina Stara Dąbrowa  14 projektów (budowa placów zabaw, 2 miejsca rekreacyjne,  budowa siłowni zewnętrznej, doposażenie Gminnego Centrum Kultury, 4 warsztaty kulinarne z doposażeniem kuchni, organizacja 5  imprez kulturalno-integracyjnych)</vt:lpstr>
      <vt:lpstr>Gmina Stargard Szczeciński  9 projektów (budowa placów zabaw, budowa miejsca rekreacyjnego , organizacja imprezy kulturalnej, warsztatów rękodzielniczych, renowacja historycznego pomnika, zakup strojów ludowych dla Prząśniczek)</vt:lpstr>
      <vt:lpstr>Gmina Suchań 9 projektów (budowa, rozbudowa 4  placów zabaw, 3 miejsc rekreacyjnych, 1 imprezy kulturalno-integracyjnej, wyposażenie Gminnego Domu Kultury)</vt:lpstr>
      <vt:lpstr>Projekt współpracy</vt:lpstr>
      <vt:lpstr>Slajd 48</vt:lpstr>
      <vt:lpstr>Funkcjonowanie Lokalnej Grupy Działania</vt:lpstr>
      <vt:lpstr>Nabywanie umiejętności</vt:lpstr>
      <vt:lpstr>Konkursy</vt:lpstr>
      <vt:lpstr>1.„Dziedzictwo kulturowe” 2. „W babcinej kuchni’’ 3.„Najciekawsza impreza kulturalna, sportowa, edukacyjna zorganizowana w ramach Lokalnej Grupy Działania - Stowarzyszenie „WIR” – Wiejska Inicjatywa Rozwoju  </vt:lpstr>
      <vt:lpstr>1.”Ciekawe, ciekawsze, najciekawsze…! Nasze dziedzictwo” 2.”Edukacja ekologiczna, a zachowanie dziedzictwa przyrodniczego, kulturowego na przykładzie zrealizowanych projektów w ramach „Wdrażanie Lokalnych Strategii” dla obszaru LGD” 3.”Moja okolica’</vt:lpstr>
      <vt:lpstr>Publikacje</vt:lpstr>
      <vt:lpstr>Slajd 55</vt:lpstr>
      <vt:lpstr>Slajd 56</vt:lpstr>
      <vt:lpstr>Wyjazdy studyjne</vt:lpstr>
      <vt:lpstr>1.”Przykłady kompleksowej oferty turystycznej w Niemczech” 2.”Edukacj ekologiczna, a ochrona dziedzictwa przyrodniczego i kulturowego”(Przelewice, Brzesko)” 3.”Edukacja ekologiczna, a dobre praktyki – projekty, które otrzymały dofinansowanie z PROW na lata 2007-2013” (Trzcińsko Zdrój, Myślibórz) </vt:lpstr>
      <vt:lpstr>Slajd 59</vt:lpstr>
      <vt:lpstr>Slajd 60</vt:lpstr>
      <vt:lpstr>Szkolenia dla Członków Zarządu, Rady, pracowników oraz beneficjentów</vt:lpstr>
      <vt:lpstr>1. Szkolenie dla Członków Zarządu, Rady, pracowników biura 2. Szkolenia dla Beneficjentów  3. Zakończenie wdrażania</vt:lpstr>
      <vt:lpstr>Wystawa prac rękodzielniczych</vt:lpstr>
      <vt:lpstr>Slajd 64</vt:lpstr>
      <vt:lpstr>Wędrująca galeria: 1.Książnica w Stargardzie Szczecińskim 2. Biblioteka Publiczna w Marianowie 3. Gminna Biblioteka Publiczna  w Starej Dąbrowie</vt:lpstr>
      <vt:lpstr>Udział w imprezach o charakterze promocyjnym, wystawienniczym, </vt:lpstr>
      <vt:lpstr>1. Targi Rolne Barzkowice „AGROPOMERANIA 2009” 2. Jarmark Wsi  Zachodniopomorskiej Złota  Dynia w Kobylance 3. Jarmark Bożonarodzeniowy w Gogolewie</vt:lpstr>
      <vt:lpstr>1. Biesiada Wiejska w Koszewie 2.Chociwelska Wiosna 3.Lato z Sydonią - Marianowo</vt:lpstr>
      <vt:lpstr> 2. Dożynki w Starej Dąbrowie. </vt:lpstr>
      <vt:lpstr>Dziękujemy za uwagę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/>
  <cp:lastModifiedBy>Firma</cp:lastModifiedBy>
  <cp:revision>306</cp:revision>
  <dcterms:created xsi:type="dcterms:W3CDTF">2014-11-16T16:31:55Z</dcterms:created>
  <dcterms:modified xsi:type="dcterms:W3CDTF">2015-07-19T19:07:00Z</dcterms:modified>
</cp:coreProperties>
</file>